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84"/>
  </p:notesMasterIdLst>
  <p:sldIdLst>
    <p:sldId id="273" r:id="rId3"/>
    <p:sldId id="277" r:id="rId4"/>
    <p:sldId id="317" r:id="rId5"/>
    <p:sldId id="276" r:id="rId6"/>
    <p:sldId id="318" r:id="rId7"/>
    <p:sldId id="708" r:id="rId8"/>
    <p:sldId id="709" r:id="rId9"/>
    <p:sldId id="710" r:id="rId10"/>
    <p:sldId id="387" r:id="rId11"/>
    <p:sldId id="433" r:id="rId12"/>
    <p:sldId id="711" r:id="rId13"/>
    <p:sldId id="713" r:id="rId14"/>
    <p:sldId id="712" r:id="rId15"/>
    <p:sldId id="735" r:id="rId16"/>
    <p:sldId id="725" r:id="rId17"/>
    <p:sldId id="728" r:id="rId18"/>
    <p:sldId id="727" r:id="rId19"/>
    <p:sldId id="717" r:id="rId20"/>
    <p:sldId id="724" r:id="rId21"/>
    <p:sldId id="729" r:id="rId22"/>
    <p:sldId id="714" r:id="rId23"/>
    <p:sldId id="731" r:id="rId24"/>
    <p:sldId id="732" r:id="rId25"/>
    <p:sldId id="733" r:id="rId26"/>
    <p:sldId id="734" r:id="rId27"/>
    <p:sldId id="737" r:id="rId28"/>
    <p:sldId id="736" r:id="rId29"/>
    <p:sldId id="738" r:id="rId30"/>
    <p:sldId id="726" r:id="rId31"/>
    <p:sldId id="715" r:id="rId32"/>
    <p:sldId id="716" r:id="rId33"/>
    <p:sldId id="333" r:id="rId34"/>
    <p:sldId id="431" r:id="rId35"/>
    <p:sldId id="722" r:id="rId36"/>
    <p:sldId id="320" r:id="rId37"/>
    <p:sldId id="723" r:id="rId38"/>
    <p:sldId id="274" r:id="rId39"/>
    <p:sldId id="301" r:id="rId40"/>
    <p:sldId id="322" r:id="rId41"/>
    <p:sldId id="323" r:id="rId42"/>
    <p:sldId id="326" r:id="rId43"/>
    <p:sldId id="302" r:id="rId44"/>
    <p:sldId id="324" r:id="rId45"/>
    <p:sldId id="327" r:id="rId46"/>
    <p:sldId id="384" r:id="rId47"/>
    <p:sldId id="385" r:id="rId48"/>
    <p:sldId id="325" r:id="rId49"/>
    <p:sldId id="338" r:id="rId50"/>
    <p:sldId id="351" r:id="rId51"/>
    <p:sldId id="352" r:id="rId52"/>
    <p:sldId id="361" r:id="rId53"/>
    <p:sldId id="353" r:id="rId54"/>
    <p:sldId id="354" r:id="rId55"/>
    <p:sldId id="355" r:id="rId56"/>
    <p:sldId id="362" r:id="rId57"/>
    <p:sldId id="363" r:id="rId58"/>
    <p:sldId id="364" r:id="rId59"/>
    <p:sldId id="365" r:id="rId60"/>
    <p:sldId id="366" r:id="rId61"/>
    <p:sldId id="663" r:id="rId62"/>
    <p:sldId id="706" r:id="rId63"/>
    <p:sldId id="695" r:id="rId64"/>
    <p:sldId id="380" r:id="rId65"/>
    <p:sldId id="386" r:id="rId66"/>
    <p:sldId id="305" r:id="rId67"/>
    <p:sldId id="379" r:id="rId68"/>
    <p:sldId id="378" r:id="rId69"/>
    <p:sldId id="256" r:id="rId70"/>
    <p:sldId id="697" r:id="rId71"/>
    <p:sldId id="699" r:id="rId72"/>
    <p:sldId id="700" r:id="rId73"/>
    <p:sldId id="702" r:id="rId74"/>
    <p:sldId id="703" r:id="rId75"/>
    <p:sldId id="704" r:id="rId76"/>
    <p:sldId id="376" r:id="rId77"/>
    <p:sldId id="730" r:id="rId78"/>
    <p:sldId id="316" r:id="rId79"/>
    <p:sldId id="719" r:id="rId80"/>
    <p:sldId id="705" r:id="rId81"/>
    <p:sldId id="694" r:id="rId82"/>
    <p:sldId id="304" r:id="rId83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ooks, Donna" initials="djb" lastIdx="22" clrIdx="0">
    <p:extLst>
      <p:ext uri="{19B8F6BF-5375-455C-9EA6-DF929625EA0E}">
        <p15:presenceInfo xmlns:p15="http://schemas.microsoft.com/office/powerpoint/2012/main" userId="0b37387f507928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8" autoAdjust="0"/>
    <p:restoredTop sz="94660"/>
  </p:normalViewPr>
  <p:slideViewPr>
    <p:cSldViewPr>
      <p:cViewPr varScale="1">
        <p:scale>
          <a:sx n="78" d="100"/>
          <a:sy n="78" d="100"/>
        </p:scale>
        <p:origin x="1526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EB46B-48FD-45E3-9FD7-5CFBEF1C2BF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7163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45001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D3219-8D3C-4BDC-B95E-E5A66DFC0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3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9BBF1-A2AD-4415-97E2-4080F58763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this as a hint:  Project Schedules / WBS: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9BBF1-A2AD-4415-97E2-4080F58763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60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9BBF1-A2AD-4415-97E2-4080F58763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4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9BBF1-A2AD-4415-97E2-4080F58763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46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9BBF1-A2AD-4415-97E2-4080F58763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5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9BBF1-A2AD-4415-97E2-4080F58763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0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96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2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086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113-5926-4681-A97D-71251E533E0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5880-8AE0-4342-8CF7-8D2E923BA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2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7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65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01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18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05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91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12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97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695E5-D267-4852-B1E6-E892EE274164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93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5E113-5926-4681-A97D-71251E533E0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35880-8AE0-4342-8CF7-8D2E923BA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bex.com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l.sharepoint.com/sites/CI/940/_layouts/15/guestaccess.aspx?guestaccesstoken=ujkCEY6SxbAxUksSJGx7tlGZzbXa3xFa6rAZ0FnR1Fc%3d&amp;docid=2_0440fcd0c2e20404daf8dbcb90f94f70f&amp;rev=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3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salford-systems.com/january-tech-support-cases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0C33E-6EB2-407A-A4CE-6D91ADEBD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85725"/>
            <a:ext cx="66675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29E932-0D3E-4052-B566-F21D20EDDBC8}"/>
              </a:ext>
            </a:extLst>
          </p:cNvPr>
          <p:cNvSpPr/>
          <p:nvPr/>
        </p:nvSpPr>
        <p:spPr>
          <a:xfrm>
            <a:off x="3467120" y="1517575"/>
            <a:ext cx="2245658" cy="9701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60F862-35A7-4C6A-8AC3-3D2E346C8A7F}"/>
              </a:ext>
            </a:extLst>
          </p:cNvPr>
          <p:cNvSpPr/>
          <p:nvPr/>
        </p:nvSpPr>
        <p:spPr>
          <a:xfrm>
            <a:off x="6142055" y="4132307"/>
            <a:ext cx="2104465" cy="9670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AA94CF-8D24-4A2D-BC9E-12ADB25F487A}"/>
              </a:ext>
            </a:extLst>
          </p:cNvPr>
          <p:cNvSpPr/>
          <p:nvPr/>
        </p:nvSpPr>
        <p:spPr>
          <a:xfrm>
            <a:off x="2837004" y="4168776"/>
            <a:ext cx="2190409" cy="9558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47EF3-347A-4B06-96E8-0A04A1433C8D}"/>
              </a:ext>
            </a:extLst>
          </p:cNvPr>
          <p:cNvSpPr txBox="1"/>
          <p:nvPr/>
        </p:nvSpPr>
        <p:spPr>
          <a:xfrm>
            <a:off x="3458620" y="1748194"/>
            <a:ext cx="2245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Multiple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Hypotheses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AEF49-5035-4762-A0A9-1DEF369A24CA}"/>
              </a:ext>
            </a:extLst>
          </p:cNvPr>
          <p:cNvSpPr txBox="1"/>
          <p:nvPr/>
        </p:nvSpPr>
        <p:spPr>
          <a:xfrm>
            <a:off x="2538232" y="3363567"/>
            <a:ext cx="10992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 Question or Problem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1B583A0-4BB0-4217-8814-985C3A8FB0A9}"/>
              </a:ext>
            </a:extLst>
          </p:cNvPr>
          <p:cNvSpPr/>
          <p:nvPr/>
        </p:nvSpPr>
        <p:spPr>
          <a:xfrm rot="2653421">
            <a:off x="2677486" y="2146050"/>
            <a:ext cx="710126" cy="1088822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CE8DC-42E5-4530-9D97-41543061EE54}"/>
              </a:ext>
            </a:extLst>
          </p:cNvPr>
          <p:cNvSpPr txBox="1"/>
          <p:nvPr/>
        </p:nvSpPr>
        <p:spPr>
          <a:xfrm rot="18780206">
            <a:off x="1888520" y="2471078"/>
            <a:ext cx="2208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Explanatory</a:t>
            </a:r>
          </a:p>
          <a:p>
            <a:pPr algn="ctr"/>
            <a:r>
              <a:rPr lang="en-US" sz="1200" dirty="0"/>
              <a:t>Hypotheses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6FF3A-37F3-466D-9898-777C98DC5698}"/>
              </a:ext>
            </a:extLst>
          </p:cNvPr>
          <p:cNvSpPr txBox="1"/>
          <p:nvPr/>
        </p:nvSpPr>
        <p:spPr>
          <a:xfrm>
            <a:off x="1660777" y="1958500"/>
            <a:ext cx="1690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0070C0"/>
                </a:solidFill>
              </a:rPr>
              <a:t>Abductive </a:t>
            </a:r>
          </a:p>
          <a:p>
            <a:pPr algn="ctr"/>
            <a:r>
              <a:rPr lang="en-US" sz="1350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6355CB5A-CBCA-4546-9213-E6D131A57FB0}"/>
              </a:ext>
            </a:extLst>
          </p:cNvPr>
          <p:cNvSpPr/>
          <p:nvPr/>
        </p:nvSpPr>
        <p:spPr>
          <a:xfrm rot="8538636">
            <a:off x="5686516" y="2478797"/>
            <a:ext cx="710126" cy="1595708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E0771-B9F5-4346-843D-52066EFB73B2}"/>
              </a:ext>
            </a:extLst>
          </p:cNvPr>
          <p:cNvSpPr txBox="1"/>
          <p:nvPr/>
        </p:nvSpPr>
        <p:spPr>
          <a:xfrm>
            <a:off x="4425584" y="2993690"/>
            <a:ext cx="1690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0070C0"/>
                </a:solidFill>
              </a:rPr>
              <a:t>Deductive </a:t>
            </a:r>
          </a:p>
          <a:p>
            <a:pPr algn="ctr"/>
            <a:r>
              <a:rPr lang="en-US" sz="1350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7264E-8336-492B-99EB-65222B3D1C91}"/>
              </a:ext>
            </a:extLst>
          </p:cNvPr>
          <p:cNvSpPr txBox="1"/>
          <p:nvPr/>
        </p:nvSpPr>
        <p:spPr>
          <a:xfrm>
            <a:off x="406026" y="550533"/>
            <a:ext cx="8558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Peirce’s Trichotomy of the Scientific Method </a:t>
            </a:r>
          </a:p>
          <a:p>
            <a:pPr algn="ctr"/>
            <a:r>
              <a:rPr lang="en-US" sz="2100" dirty="0"/>
              <a:t>As Self-Correcting Cycles Leading to the “Truth”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4BAFE-92FC-4620-BE07-104E7E34BD6F}"/>
              </a:ext>
            </a:extLst>
          </p:cNvPr>
          <p:cNvSpPr txBox="1"/>
          <p:nvPr/>
        </p:nvSpPr>
        <p:spPr>
          <a:xfrm rot="3175636">
            <a:off x="4852750" y="2924628"/>
            <a:ext cx="2208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What Must </a:t>
            </a:r>
          </a:p>
          <a:p>
            <a:pPr algn="ctr"/>
            <a:r>
              <a:rPr lang="en-US" sz="1200" dirty="0"/>
              <a:t>Happen If True?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85D4FE-48C3-4588-84B3-62A5808BC84A}"/>
              </a:ext>
            </a:extLst>
          </p:cNvPr>
          <p:cNvSpPr txBox="1"/>
          <p:nvPr/>
        </p:nvSpPr>
        <p:spPr>
          <a:xfrm>
            <a:off x="6684383" y="2284635"/>
            <a:ext cx="2399567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What are Testable Conclusions About Other Phenomenon That Must Be Reached For Each Hypothesis if True?</a:t>
            </a:r>
          </a:p>
          <a:p>
            <a:endParaRPr lang="en-US" sz="1350" dirty="0"/>
          </a:p>
          <a:p>
            <a:r>
              <a:rPr lang="en-US" sz="1350" dirty="0"/>
              <a:t>Controlled Experiments Based Upon Samples From a Population</a:t>
            </a:r>
          </a:p>
          <a:p>
            <a:endParaRPr lang="en-US" sz="13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88B77-AC17-4BCB-9F4D-796D9C785E79}"/>
              </a:ext>
            </a:extLst>
          </p:cNvPr>
          <p:cNvSpPr txBox="1"/>
          <p:nvPr/>
        </p:nvSpPr>
        <p:spPr>
          <a:xfrm>
            <a:off x="5850486" y="4274144"/>
            <a:ext cx="2727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Elimination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of False Hypotheses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</a:rPr>
              <a:t>(retroduction)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0721A0-E439-4CA7-B123-2C54EA86B979}"/>
              </a:ext>
            </a:extLst>
          </p:cNvPr>
          <p:cNvSpPr txBox="1"/>
          <p:nvPr/>
        </p:nvSpPr>
        <p:spPr>
          <a:xfrm>
            <a:off x="3055729" y="4353801"/>
            <a:ext cx="177516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Sufficient  Accuracy Reached to Take Action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5D535-582C-49B6-8FE4-5C33613CE95F}"/>
              </a:ext>
            </a:extLst>
          </p:cNvPr>
          <p:cNvSpPr txBox="1"/>
          <p:nvPr/>
        </p:nvSpPr>
        <p:spPr>
          <a:xfrm>
            <a:off x="4021809" y="5130140"/>
            <a:ext cx="1690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0070C0"/>
                </a:solidFill>
              </a:rPr>
              <a:t>Inductive </a:t>
            </a:r>
          </a:p>
          <a:p>
            <a:pPr algn="ctr"/>
            <a:r>
              <a:rPr lang="en-US" sz="1350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C1A416-B474-4DD7-9D9A-6C18824F9C55}"/>
              </a:ext>
            </a:extLst>
          </p:cNvPr>
          <p:cNvSpPr txBox="1"/>
          <p:nvPr/>
        </p:nvSpPr>
        <p:spPr>
          <a:xfrm>
            <a:off x="2315415" y="5432991"/>
            <a:ext cx="164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Economics Plays a Role in Sufficiency Decision.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7BD4346-2116-4FFA-8C15-B821C4EF0399}"/>
              </a:ext>
            </a:extLst>
          </p:cNvPr>
          <p:cNvCxnSpPr>
            <a:cxnSpLocks/>
          </p:cNvCxnSpPr>
          <p:nvPr/>
        </p:nvCxnSpPr>
        <p:spPr>
          <a:xfrm flipV="1">
            <a:off x="2790650" y="5218788"/>
            <a:ext cx="228126" cy="214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3DB10C-6874-429A-9EB5-D0BDA6BFD7B0}"/>
              </a:ext>
            </a:extLst>
          </p:cNvPr>
          <p:cNvSpPr txBox="1"/>
          <p:nvPr/>
        </p:nvSpPr>
        <p:spPr>
          <a:xfrm>
            <a:off x="2498140" y="3153865"/>
            <a:ext cx="16104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B050"/>
                </a:solidFill>
              </a:rPr>
              <a:t>Begin Research</a:t>
            </a:r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54CBEA6A-8242-4CE4-9ADF-607096B641F8}"/>
              </a:ext>
            </a:extLst>
          </p:cNvPr>
          <p:cNvSpPr/>
          <p:nvPr/>
        </p:nvSpPr>
        <p:spPr>
          <a:xfrm rot="16200000">
            <a:off x="5212908" y="4102279"/>
            <a:ext cx="710126" cy="1088822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BDDB9F-BC7F-4458-BF0F-38FAB07B335F}"/>
              </a:ext>
            </a:extLst>
          </p:cNvPr>
          <p:cNvSpPr txBox="1"/>
          <p:nvPr/>
        </p:nvSpPr>
        <p:spPr>
          <a:xfrm>
            <a:off x="4596734" y="4425678"/>
            <a:ext cx="2104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 Predictive </a:t>
            </a:r>
          </a:p>
          <a:p>
            <a:pPr algn="ctr"/>
            <a:r>
              <a:rPr lang="en-US" sz="1200" dirty="0"/>
              <a:t>Models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128566-635D-4E22-8CA8-46353A0E4882}"/>
              </a:ext>
            </a:extLst>
          </p:cNvPr>
          <p:cNvSpPr txBox="1"/>
          <p:nvPr/>
        </p:nvSpPr>
        <p:spPr>
          <a:xfrm>
            <a:off x="5192802" y="5094494"/>
            <a:ext cx="10992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Assess Accuracy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07A1404-276E-463E-AF32-6CC39A8B190A}"/>
              </a:ext>
            </a:extLst>
          </p:cNvPr>
          <p:cNvSpPr/>
          <p:nvPr/>
        </p:nvSpPr>
        <p:spPr>
          <a:xfrm>
            <a:off x="237159" y="3276651"/>
            <a:ext cx="2190409" cy="9558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7A153FEA-8ED1-47CB-B8C8-351935CC139B}"/>
              </a:ext>
            </a:extLst>
          </p:cNvPr>
          <p:cNvSpPr/>
          <p:nvPr/>
        </p:nvSpPr>
        <p:spPr>
          <a:xfrm flipH="1">
            <a:off x="1178205" y="4264162"/>
            <a:ext cx="1643962" cy="737591"/>
          </a:xfrm>
          <a:prstGeom prst="bent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E223AE-7625-4688-A0C8-978DAA6794A8}"/>
              </a:ext>
            </a:extLst>
          </p:cNvPr>
          <p:cNvSpPr txBox="1"/>
          <p:nvPr/>
        </p:nvSpPr>
        <p:spPr>
          <a:xfrm>
            <a:off x="1293607" y="4761001"/>
            <a:ext cx="1454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Execute Actions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51CCC8-4C1B-4348-AA58-747E9030A4EC}"/>
              </a:ext>
            </a:extLst>
          </p:cNvPr>
          <p:cNvSpPr txBox="1"/>
          <p:nvPr/>
        </p:nvSpPr>
        <p:spPr>
          <a:xfrm>
            <a:off x="406026" y="3414934"/>
            <a:ext cx="177516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Assess Results of Application and Adjust Hypotheses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D3247A-9C82-456B-BD4E-3DB8ED268BD0}"/>
              </a:ext>
            </a:extLst>
          </p:cNvPr>
          <p:cNvGrpSpPr/>
          <p:nvPr/>
        </p:nvGrpSpPr>
        <p:grpSpPr>
          <a:xfrm>
            <a:off x="231512" y="2251353"/>
            <a:ext cx="2476034" cy="923330"/>
            <a:chOff x="172230" y="2033927"/>
            <a:chExt cx="3301378" cy="1231106"/>
          </a:xfrm>
        </p:grpSpPr>
        <p:sp>
          <p:nvSpPr>
            <p:cNvPr id="24" name="Arrow: Bent 23">
              <a:extLst>
                <a:ext uri="{FF2B5EF4-FFF2-40B4-BE49-F238E27FC236}">
                  <a16:creationId xmlns:a16="http://schemas.microsoft.com/office/drawing/2014/main" id="{AA32D6B8-9C53-4C24-94A8-DB75A7FBC909}"/>
                </a:ext>
              </a:extLst>
            </p:cNvPr>
            <p:cNvSpPr/>
            <p:nvPr/>
          </p:nvSpPr>
          <p:spPr>
            <a:xfrm>
              <a:off x="1618903" y="2340815"/>
              <a:ext cx="761742" cy="886705"/>
            </a:xfrm>
            <a:prstGeom prst="ben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308085-6B94-498F-B8C4-105F80A3D24F}"/>
                </a:ext>
              </a:extLst>
            </p:cNvPr>
            <p:cNvSpPr txBox="1"/>
            <p:nvPr/>
          </p:nvSpPr>
          <p:spPr>
            <a:xfrm>
              <a:off x="172230" y="2033927"/>
              <a:ext cx="1465729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FF0000"/>
                  </a:solidFill>
                </a:rPr>
                <a:t>Begin Next Cycle with Convergence on “Truth”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AD56446E-6931-42EC-B524-CA9B31F1A003}"/>
                </a:ext>
              </a:extLst>
            </p:cNvPr>
            <p:cNvSpPr/>
            <p:nvPr/>
          </p:nvSpPr>
          <p:spPr>
            <a:xfrm>
              <a:off x="2476349" y="2313069"/>
              <a:ext cx="868065" cy="474147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900320-A2EE-4DBB-8110-DFEDDF8DFAA6}"/>
                </a:ext>
              </a:extLst>
            </p:cNvPr>
            <p:cNvSpPr txBox="1"/>
            <p:nvPr/>
          </p:nvSpPr>
          <p:spPr>
            <a:xfrm>
              <a:off x="2342890" y="2386676"/>
              <a:ext cx="1130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Experience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2D0D50D-B000-4206-A0B5-DA029F1ECAEA}"/>
              </a:ext>
            </a:extLst>
          </p:cNvPr>
          <p:cNvSpPr txBox="1"/>
          <p:nvPr/>
        </p:nvSpPr>
        <p:spPr>
          <a:xfrm>
            <a:off x="376852" y="5218788"/>
            <a:ext cx="164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reflects innovative use of results.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3BBA08-67DC-4E72-9339-07B5DC1893DD}"/>
              </a:ext>
            </a:extLst>
          </p:cNvPr>
          <p:cNvCxnSpPr>
            <a:cxnSpLocks/>
          </p:cNvCxnSpPr>
          <p:nvPr/>
        </p:nvCxnSpPr>
        <p:spPr>
          <a:xfrm flipV="1">
            <a:off x="804799" y="4930899"/>
            <a:ext cx="228126" cy="214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FAF47A-23C2-4232-BF7E-2022DBA1DFE9}"/>
              </a:ext>
            </a:extLst>
          </p:cNvPr>
          <p:cNvSpPr txBox="1"/>
          <p:nvPr/>
        </p:nvSpPr>
        <p:spPr>
          <a:xfrm>
            <a:off x="6670314" y="1654431"/>
            <a:ext cx="2208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Tied to K. Popper’s Falsifiability of Hypotheses</a:t>
            </a:r>
          </a:p>
        </p:txBody>
      </p:sp>
    </p:spTree>
    <p:extLst>
      <p:ext uri="{BB962C8B-B14F-4D97-AF65-F5344CB8AC3E}">
        <p14:creationId xmlns:p14="http://schemas.microsoft.com/office/powerpoint/2010/main" val="59393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9A56F-C208-40A0-BB29-0571EA51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74" y="1268760"/>
            <a:ext cx="6142252" cy="4900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8B2E8F-0E46-478B-B8BD-2C5F6C99A07B}"/>
              </a:ext>
            </a:extLst>
          </p:cNvPr>
          <p:cNvSpPr txBox="1"/>
          <p:nvPr/>
        </p:nvSpPr>
        <p:spPr>
          <a:xfrm>
            <a:off x="1691680" y="332656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Do Hypotheses Come From?</a:t>
            </a:r>
          </a:p>
        </p:txBody>
      </p:sp>
    </p:spTree>
    <p:extLst>
      <p:ext uri="{BB962C8B-B14F-4D97-AF65-F5344CB8AC3E}">
        <p14:creationId xmlns:p14="http://schemas.microsoft.com/office/powerpoint/2010/main" val="3238637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46150-A053-40B6-A1E3-9F2ED5D8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849280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68FCF6-3A71-4EFF-BD50-27FDCF29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039"/>
            <a:ext cx="9144000" cy="4217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A37E9-3F60-450F-B9F1-86116971CA91}"/>
              </a:ext>
            </a:extLst>
          </p:cNvPr>
          <p:cNvSpPr txBox="1"/>
          <p:nvPr/>
        </p:nvSpPr>
        <p:spPr>
          <a:xfrm>
            <a:off x="1691680" y="37330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Sets Available From States Merged With Census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71550-1938-4330-AA18-53ED49C517A0}"/>
              </a:ext>
            </a:extLst>
          </p:cNvPr>
          <p:cNvSpPr txBox="1"/>
          <p:nvPr/>
        </p:nvSpPr>
        <p:spPr>
          <a:xfrm>
            <a:off x="1979712" y="5733256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Wisconsin Starter Data Set</a:t>
            </a:r>
          </a:p>
        </p:txBody>
      </p:sp>
    </p:spTree>
    <p:extLst>
      <p:ext uri="{BB962C8B-B14F-4D97-AF65-F5344CB8AC3E}">
        <p14:creationId xmlns:p14="http://schemas.microsoft.com/office/powerpoint/2010/main" val="139480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F683DB-EEFC-44D7-A75B-D6D9F3F4370E}"/>
              </a:ext>
            </a:extLst>
          </p:cNvPr>
          <p:cNvCxnSpPr/>
          <p:nvPr/>
        </p:nvCxnSpPr>
        <p:spPr>
          <a:xfrm flipV="1">
            <a:off x="842790" y="1774404"/>
            <a:ext cx="0" cy="1654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1DA948-265F-4A7F-8EA4-0531B5B0BDB0}"/>
              </a:ext>
            </a:extLst>
          </p:cNvPr>
          <p:cNvCxnSpPr>
            <a:cxnSpLocks/>
          </p:cNvCxnSpPr>
          <p:nvPr/>
        </p:nvCxnSpPr>
        <p:spPr>
          <a:xfrm flipV="1">
            <a:off x="842791" y="3429000"/>
            <a:ext cx="1850834" cy="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70A7B3-4B44-4CA5-9FC9-09E80DBB1EBD}"/>
              </a:ext>
            </a:extLst>
          </p:cNvPr>
          <p:cNvSpPr txBox="1"/>
          <p:nvPr/>
        </p:nvSpPr>
        <p:spPr>
          <a:xfrm>
            <a:off x="173516" y="1774404"/>
            <a:ext cx="4709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61726-975D-4DB0-9F17-2C193B6E6609}"/>
              </a:ext>
            </a:extLst>
          </p:cNvPr>
          <p:cNvSpPr txBox="1"/>
          <p:nvPr/>
        </p:nvSpPr>
        <p:spPr>
          <a:xfrm>
            <a:off x="2458140" y="3524709"/>
            <a:ext cx="12873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13A3E8-A98D-427A-80D8-82FE330ECB31}"/>
              </a:ext>
            </a:extLst>
          </p:cNvPr>
          <p:cNvSpPr txBox="1"/>
          <p:nvPr/>
        </p:nvSpPr>
        <p:spPr>
          <a:xfrm>
            <a:off x="173516" y="2324703"/>
            <a:ext cx="784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Average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B13ED5-2904-47D7-A66F-E652F266A1D1}"/>
              </a:ext>
            </a:extLst>
          </p:cNvPr>
          <p:cNvCxnSpPr/>
          <p:nvPr/>
        </p:nvCxnSpPr>
        <p:spPr>
          <a:xfrm>
            <a:off x="842791" y="2463203"/>
            <a:ext cx="1925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37A402D-4601-4056-819D-D8DE47E92B32}"/>
              </a:ext>
            </a:extLst>
          </p:cNvPr>
          <p:cNvSpPr/>
          <p:nvPr/>
        </p:nvSpPr>
        <p:spPr>
          <a:xfrm>
            <a:off x="1041098" y="2146224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B8E947-CE1E-473B-92F9-62F2B29B456D}"/>
              </a:ext>
            </a:extLst>
          </p:cNvPr>
          <p:cNvSpPr/>
          <p:nvPr/>
        </p:nvSpPr>
        <p:spPr>
          <a:xfrm>
            <a:off x="2190982" y="1398259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AB60D7-B26A-44D2-86B3-EDB510E5EEC9}"/>
              </a:ext>
            </a:extLst>
          </p:cNvPr>
          <p:cNvSpPr/>
          <p:nvPr/>
        </p:nvSpPr>
        <p:spPr>
          <a:xfrm>
            <a:off x="2383776" y="1937775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104E08-FE16-4D7E-9FF6-3E91BFD5DDEB}"/>
              </a:ext>
            </a:extLst>
          </p:cNvPr>
          <p:cNvSpPr/>
          <p:nvPr/>
        </p:nvSpPr>
        <p:spPr>
          <a:xfrm>
            <a:off x="1739285" y="2136294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C25AF2-E41F-4106-87A6-72803381A20C}"/>
              </a:ext>
            </a:extLst>
          </p:cNvPr>
          <p:cNvSpPr/>
          <p:nvPr/>
        </p:nvSpPr>
        <p:spPr>
          <a:xfrm>
            <a:off x="983255" y="2651273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0E5B2E-006F-49A0-812E-6945A61F3E35}"/>
              </a:ext>
            </a:extLst>
          </p:cNvPr>
          <p:cNvSpPr/>
          <p:nvPr/>
        </p:nvSpPr>
        <p:spPr>
          <a:xfrm>
            <a:off x="1363337" y="2978986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5DE7E3-A440-4833-90BF-230AF53ED0E0}"/>
              </a:ext>
            </a:extLst>
          </p:cNvPr>
          <p:cNvSpPr/>
          <p:nvPr/>
        </p:nvSpPr>
        <p:spPr>
          <a:xfrm>
            <a:off x="2033992" y="2618227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BBC24-760C-41BA-80FB-7C848767C88F}"/>
              </a:ext>
            </a:extLst>
          </p:cNvPr>
          <p:cNvSpPr/>
          <p:nvPr/>
        </p:nvSpPr>
        <p:spPr>
          <a:xfrm>
            <a:off x="1512065" y="2601702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0BA4F9-B5D9-4281-A07A-407A6ABE7193}"/>
              </a:ext>
            </a:extLst>
          </p:cNvPr>
          <p:cNvCxnSpPr/>
          <p:nvPr/>
        </p:nvCxnSpPr>
        <p:spPr>
          <a:xfrm>
            <a:off x="1189826" y="2324703"/>
            <a:ext cx="0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21E91B-A7E0-4579-BE0E-1A15F2935D2D}"/>
              </a:ext>
            </a:extLst>
          </p:cNvPr>
          <p:cNvCxnSpPr/>
          <p:nvPr/>
        </p:nvCxnSpPr>
        <p:spPr>
          <a:xfrm flipV="1">
            <a:off x="1437701" y="2463203"/>
            <a:ext cx="0" cy="20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467B8D-88C7-4709-AE9E-0D492CC06BE2}"/>
              </a:ext>
            </a:extLst>
          </p:cNvPr>
          <p:cNvSpPr txBox="1"/>
          <p:nvPr/>
        </p:nvSpPr>
        <p:spPr>
          <a:xfrm>
            <a:off x="3982598" y="1121655"/>
            <a:ext cx="15437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</a:t>
            </a:r>
            <a:r>
              <a:rPr lang="en-US" sz="1350" baseline="30000" dirty="0"/>
              <a:t>2 </a:t>
            </a:r>
            <a:r>
              <a:rPr lang="en-US" sz="1350" dirty="0"/>
              <a:t>= 1-RSS/TSS</a:t>
            </a:r>
            <a:endParaRPr lang="en-US" sz="1350" baseline="30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CC9E73-7EF7-4143-9577-CA4FA8CF5BCD}"/>
              </a:ext>
            </a:extLst>
          </p:cNvPr>
          <p:cNvCxnSpPr/>
          <p:nvPr/>
        </p:nvCxnSpPr>
        <p:spPr>
          <a:xfrm flipV="1">
            <a:off x="5063629" y="1869425"/>
            <a:ext cx="0" cy="1654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ED2CDA-9C68-4D30-8426-B88C0888EB85}"/>
              </a:ext>
            </a:extLst>
          </p:cNvPr>
          <p:cNvCxnSpPr>
            <a:cxnSpLocks/>
          </p:cNvCxnSpPr>
          <p:nvPr/>
        </p:nvCxnSpPr>
        <p:spPr>
          <a:xfrm flipV="1">
            <a:off x="5063629" y="3524020"/>
            <a:ext cx="1850834" cy="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6357A1-AA81-44A6-92E4-0B64F805F45D}"/>
              </a:ext>
            </a:extLst>
          </p:cNvPr>
          <p:cNvSpPr txBox="1"/>
          <p:nvPr/>
        </p:nvSpPr>
        <p:spPr>
          <a:xfrm>
            <a:off x="4394355" y="1869425"/>
            <a:ext cx="4709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34AB21-415D-448C-8D40-0648C4E02C7E}"/>
              </a:ext>
            </a:extLst>
          </p:cNvPr>
          <p:cNvSpPr txBox="1"/>
          <p:nvPr/>
        </p:nvSpPr>
        <p:spPr>
          <a:xfrm>
            <a:off x="6678979" y="3619730"/>
            <a:ext cx="4709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FA6D3-A273-4BDD-AB40-797F445295D6}"/>
              </a:ext>
            </a:extLst>
          </p:cNvPr>
          <p:cNvSpPr txBox="1"/>
          <p:nvPr/>
        </p:nvSpPr>
        <p:spPr>
          <a:xfrm>
            <a:off x="4394354" y="2419724"/>
            <a:ext cx="784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Average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A2DBA5-7085-4766-B8BD-8FCA48E81720}"/>
              </a:ext>
            </a:extLst>
          </p:cNvPr>
          <p:cNvCxnSpPr>
            <a:cxnSpLocks/>
          </p:cNvCxnSpPr>
          <p:nvPr/>
        </p:nvCxnSpPr>
        <p:spPr>
          <a:xfrm flipV="1">
            <a:off x="5056743" y="1797754"/>
            <a:ext cx="1857721" cy="127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4D92D9A-EE3D-4E17-9399-CC4B99190DC5}"/>
              </a:ext>
            </a:extLst>
          </p:cNvPr>
          <p:cNvSpPr/>
          <p:nvPr/>
        </p:nvSpPr>
        <p:spPr>
          <a:xfrm>
            <a:off x="5261936" y="2241244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213DBB-53B0-4E99-8EB4-02773556CDFE}"/>
              </a:ext>
            </a:extLst>
          </p:cNvPr>
          <p:cNvSpPr/>
          <p:nvPr/>
        </p:nvSpPr>
        <p:spPr>
          <a:xfrm>
            <a:off x="6411821" y="1493280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AB554B-A310-49B7-BECD-125D3075C19A}"/>
              </a:ext>
            </a:extLst>
          </p:cNvPr>
          <p:cNvSpPr/>
          <p:nvPr/>
        </p:nvSpPr>
        <p:spPr>
          <a:xfrm>
            <a:off x="6604615" y="2032796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24A365-C300-40A5-94C8-2C035B5087FA}"/>
              </a:ext>
            </a:extLst>
          </p:cNvPr>
          <p:cNvSpPr/>
          <p:nvPr/>
        </p:nvSpPr>
        <p:spPr>
          <a:xfrm>
            <a:off x="5960124" y="2231315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519F42-D977-4B65-8AAD-B1C7AAA22979}"/>
              </a:ext>
            </a:extLst>
          </p:cNvPr>
          <p:cNvSpPr/>
          <p:nvPr/>
        </p:nvSpPr>
        <p:spPr>
          <a:xfrm>
            <a:off x="5204093" y="2746293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E968E4F-C16E-44EC-8AF5-907AF48A2166}"/>
              </a:ext>
            </a:extLst>
          </p:cNvPr>
          <p:cNvSpPr/>
          <p:nvPr/>
        </p:nvSpPr>
        <p:spPr>
          <a:xfrm>
            <a:off x="5584176" y="3074007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D77E79-91CB-4FB5-939F-24DCC42467C8}"/>
              </a:ext>
            </a:extLst>
          </p:cNvPr>
          <p:cNvSpPr/>
          <p:nvPr/>
        </p:nvSpPr>
        <p:spPr>
          <a:xfrm>
            <a:off x="6254831" y="2713248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5D8A439-9856-4655-8073-E50CD75489FE}"/>
              </a:ext>
            </a:extLst>
          </p:cNvPr>
          <p:cNvSpPr/>
          <p:nvPr/>
        </p:nvSpPr>
        <p:spPr>
          <a:xfrm>
            <a:off x="5732904" y="2696723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3575B8-F7B1-4E23-B466-00D0A075E918}"/>
              </a:ext>
            </a:extLst>
          </p:cNvPr>
          <p:cNvCxnSpPr>
            <a:cxnSpLocks/>
          </p:cNvCxnSpPr>
          <p:nvPr/>
        </p:nvCxnSpPr>
        <p:spPr>
          <a:xfrm>
            <a:off x="5352821" y="2478541"/>
            <a:ext cx="173512" cy="18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C2975-031E-4866-AE6F-3235F606BECE}"/>
              </a:ext>
            </a:extLst>
          </p:cNvPr>
          <p:cNvCxnSpPr>
            <a:cxnSpLocks/>
          </p:cNvCxnSpPr>
          <p:nvPr/>
        </p:nvCxnSpPr>
        <p:spPr>
          <a:xfrm flipH="1" flipV="1">
            <a:off x="6108852" y="2463203"/>
            <a:ext cx="218967" cy="197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FDCEB1-62D9-4938-B1DA-00D3C2C3B654}"/>
              </a:ext>
            </a:extLst>
          </p:cNvPr>
          <p:cNvSpPr txBox="1"/>
          <p:nvPr/>
        </p:nvSpPr>
        <p:spPr>
          <a:xfrm>
            <a:off x="263033" y="3880157"/>
            <a:ext cx="66762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typical least squares cost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3B901-15C2-4FEA-B6CD-63BFE1CD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664" y="4107586"/>
            <a:ext cx="3786188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C221E-FBFF-4A6D-B2BE-D00E2355AB97}"/>
              </a:ext>
            </a:extLst>
          </p:cNvPr>
          <p:cNvSpPr txBox="1"/>
          <p:nvPr/>
        </p:nvSpPr>
        <p:spPr>
          <a:xfrm>
            <a:off x="842790" y="188640"/>
            <a:ext cx="7257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Modeling Provides Both Explanation and Prediction</a:t>
            </a:r>
          </a:p>
          <a:p>
            <a:pPr algn="ctr"/>
            <a:r>
              <a:rPr lang="en-US" dirty="0"/>
              <a:t>Explanation is Tied to Hypothesis 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FB85-7555-4D01-AC0D-2EBA503FA5E3}"/>
              </a:ext>
            </a:extLst>
          </p:cNvPr>
          <p:cNvSpPr txBox="1"/>
          <p:nvPr/>
        </p:nvSpPr>
        <p:spPr>
          <a:xfrm>
            <a:off x="7519008" y="1730387"/>
            <a:ext cx="127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1-RSS=ESS</a:t>
            </a:r>
          </a:p>
        </p:txBody>
      </p:sp>
    </p:spTree>
    <p:extLst>
      <p:ext uri="{BB962C8B-B14F-4D97-AF65-F5344CB8AC3E}">
        <p14:creationId xmlns:p14="http://schemas.microsoft.com/office/powerpoint/2010/main" val="29819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8E03E-8578-4A31-A27D-989F60C5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8" y="1558128"/>
            <a:ext cx="7879763" cy="3741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A3D54-04F6-40BA-ABDE-2AA968C2D2AB}"/>
              </a:ext>
            </a:extLst>
          </p:cNvPr>
          <p:cNvSpPr txBox="1"/>
          <p:nvPr/>
        </p:nvSpPr>
        <p:spPr>
          <a:xfrm>
            <a:off x="935595" y="684151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Explaining Total Positives: Tied To Population Density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229B4F-E3A5-4132-B2C4-421D1E56B684}"/>
              </a:ext>
            </a:extLst>
          </p:cNvPr>
          <p:cNvCxnSpPr/>
          <p:nvPr/>
        </p:nvCxnSpPr>
        <p:spPr>
          <a:xfrm flipH="1">
            <a:off x="6516216" y="285293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326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ADF4B-F338-49DB-BD1A-02169FE5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42" y="1554317"/>
            <a:ext cx="7788315" cy="3749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8B5FE-D088-465F-B8CE-991C0389C609}"/>
              </a:ext>
            </a:extLst>
          </p:cNvPr>
          <p:cNvSpPr txBox="1"/>
          <p:nvPr/>
        </p:nvSpPr>
        <p:spPr>
          <a:xfrm>
            <a:off x="935595" y="684151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Explaining Total Positives Per 100k Population: Tied To Population Density And Diabetes</a:t>
            </a:r>
          </a:p>
        </p:txBody>
      </p:sp>
    </p:spTree>
    <p:extLst>
      <p:ext uri="{BB962C8B-B14F-4D97-AF65-F5344CB8AC3E}">
        <p14:creationId xmlns:p14="http://schemas.microsoft.com/office/powerpoint/2010/main" val="212797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13CE24-AF5A-438D-A775-2983B102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386"/>
            <a:ext cx="9144000" cy="4893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91B4E-4F2E-4921-A095-97452D1CA0F7}"/>
              </a:ext>
            </a:extLst>
          </p:cNvPr>
          <p:cNvSpPr txBox="1"/>
          <p:nvPr/>
        </p:nvSpPr>
        <p:spPr>
          <a:xfrm>
            <a:off x="1403648" y="188640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Explaining Deaths Per 100k Population Across Wisconsin Counties Using Regression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AAD4F2-4958-4657-8BF2-AF016A70E34D}"/>
              </a:ext>
            </a:extLst>
          </p:cNvPr>
          <p:cNvCxnSpPr/>
          <p:nvPr/>
        </p:nvCxnSpPr>
        <p:spPr>
          <a:xfrm flipH="1">
            <a:off x="6804248" y="2420888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12BFEA-4CFD-4AB4-BF27-0CEE33C5CA4D}"/>
              </a:ext>
            </a:extLst>
          </p:cNvPr>
          <p:cNvCxnSpPr/>
          <p:nvPr/>
        </p:nvCxnSpPr>
        <p:spPr>
          <a:xfrm flipH="1">
            <a:off x="6804248" y="26369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CAE39A-7238-42CF-AC6B-886AE1AB8977}"/>
              </a:ext>
            </a:extLst>
          </p:cNvPr>
          <p:cNvCxnSpPr/>
          <p:nvPr/>
        </p:nvCxnSpPr>
        <p:spPr>
          <a:xfrm flipH="1">
            <a:off x="6948264" y="371703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737623-F701-49AC-9CF5-EABE8E823B79}"/>
              </a:ext>
            </a:extLst>
          </p:cNvPr>
          <p:cNvCxnSpPr/>
          <p:nvPr/>
        </p:nvCxnSpPr>
        <p:spPr>
          <a:xfrm flipH="1">
            <a:off x="6948264" y="3933056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D802F-634D-490C-95BA-FE592EA56271}"/>
              </a:ext>
            </a:extLst>
          </p:cNvPr>
          <p:cNvCxnSpPr/>
          <p:nvPr/>
        </p:nvCxnSpPr>
        <p:spPr>
          <a:xfrm flipH="1">
            <a:off x="6948264" y="4221088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26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BB09A-9F92-42FC-BD43-28D2B7F3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446"/>
            <a:ext cx="9144000" cy="3677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48AF0B-3936-4A63-9810-8B53FA5D3399}"/>
              </a:ext>
            </a:extLst>
          </p:cNvPr>
          <p:cNvSpPr txBox="1"/>
          <p:nvPr/>
        </p:nvSpPr>
        <p:spPr>
          <a:xfrm>
            <a:off x="1835696" y="188640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Several Variables Stand Out As Explaining Death Rates</a:t>
            </a:r>
          </a:p>
          <a:p>
            <a:pPr algn="ctr"/>
            <a:r>
              <a:rPr lang="en-US" dirty="0"/>
              <a:t>Using </a:t>
            </a:r>
            <a:r>
              <a:rPr lang="en-US" dirty="0" err="1"/>
              <a:t>OneOff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4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F28C2B-3CDA-4B0F-A2B4-28606A1DFB7E}"/>
              </a:ext>
            </a:extLst>
          </p:cNvPr>
          <p:cNvCxnSpPr/>
          <p:nvPr/>
        </p:nvCxnSpPr>
        <p:spPr>
          <a:xfrm>
            <a:off x="3779912" y="1772816"/>
            <a:ext cx="0" cy="1296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0436E10-62F8-46A7-81E3-2BC58D7E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1352370"/>
            <a:ext cx="7856901" cy="415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B2DBB-9C5E-4834-8C27-62B110C9A3A7}"/>
              </a:ext>
            </a:extLst>
          </p:cNvPr>
          <p:cNvSpPr txBox="1"/>
          <p:nvPr/>
        </p:nvSpPr>
        <p:spPr>
          <a:xfrm>
            <a:off x="683568" y="332656"/>
            <a:ext cx="78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Explaining Deaths Is Tied to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327633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15064E-F292-4FF3-8C7B-E1BA4C60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15" y="618434"/>
            <a:ext cx="8233509" cy="59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84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46DEF-0F97-4DE5-B851-35E5AF97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8" y="1085647"/>
            <a:ext cx="8580864" cy="4686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6C379E-AB9B-48EB-945F-543DCC2E10EA}"/>
              </a:ext>
            </a:extLst>
          </p:cNvPr>
          <p:cNvSpPr txBox="1"/>
          <p:nvPr/>
        </p:nvSpPr>
        <p:spPr>
          <a:xfrm>
            <a:off x="683568" y="332656"/>
            <a:ext cx="78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Explaining Deaths Is Tied to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20216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73007-9240-49BC-AD59-619C0B642D86}"/>
              </a:ext>
            </a:extLst>
          </p:cNvPr>
          <p:cNvSpPr txBox="1"/>
          <p:nvPr/>
        </p:nvSpPr>
        <p:spPr>
          <a:xfrm>
            <a:off x="827584" y="1844824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These Preliminary Findings Lead the Customer To Believe That Separate Risk Mitigation Strategies Are Required for High Density and Low Density Areas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54B5F-EF07-4D02-8F2B-5FCEA804B745}"/>
              </a:ext>
            </a:extLst>
          </p:cNvPr>
          <p:cNvSpPr txBox="1"/>
          <p:nvPr/>
        </p:nvSpPr>
        <p:spPr>
          <a:xfrm>
            <a:off x="1043608" y="3789040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The Design of the Reopening Process Should Consider This </a:t>
            </a:r>
          </a:p>
        </p:txBody>
      </p:sp>
    </p:spTree>
    <p:extLst>
      <p:ext uri="{BB962C8B-B14F-4D97-AF65-F5344CB8AC3E}">
        <p14:creationId xmlns:p14="http://schemas.microsoft.com/office/powerpoint/2010/main" val="380199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3130B-D2A2-4A76-8FE6-3075F66C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5" y="1340939"/>
            <a:ext cx="7963590" cy="4176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C15C05-2D20-43FC-A62D-818038E66695}"/>
              </a:ext>
            </a:extLst>
          </p:cNvPr>
          <p:cNvSpPr txBox="1"/>
          <p:nvPr/>
        </p:nvSpPr>
        <p:spPr>
          <a:xfrm>
            <a:off x="1259632" y="615325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Next Week You Will Expand The Number of Explanatory Variables Toward Deaths Per 100k Population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BACEF9-2458-4D31-B3B6-FB0434F21ADD}"/>
              </a:ext>
            </a:extLst>
          </p:cNvPr>
          <p:cNvCxnSpPr/>
          <p:nvPr/>
        </p:nvCxnSpPr>
        <p:spPr>
          <a:xfrm flipH="1">
            <a:off x="6444208" y="2852936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EA2516-47DD-462E-AD34-BAD9687C2EDE}"/>
              </a:ext>
            </a:extLst>
          </p:cNvPr>
          <p:cNvCxnSpPr/>
          <p:nvPr/>
        </p:nvCxnSpPr>
        <p:spPr>
          <a:xfrm flipH="1">
            <a:off x="6444208" y="3140968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354B46-19A2-4ED2-9294-1C9E0546D834}"/>
              </a:ext>
            </a:extLst>
          </p:cNvPr>
          <p:cNvCxnSpPr/>
          <p:nvPr/>
        </p:nvCxnSpPr>
        <p:spPr>
          <a:xfrm flipH="1">
            <a:off x="6444208" y="3907232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A1088C-2D5A-41CE-AC4A-71BA95ED5C13}"/>
              </a:ext>
            </a:extLst>
          </p:cNvPr>
          <p:cNvCxnSpPr/>
          <p:nvPr/>
        </p:nvCxnSpPr>
        <p:spPr>
          <a:xfrm flipH="1">
            <a:off x="6444208" y="4077072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17A9E5-132B-443D-9065-4D61252C16AE}"/>
              </a:ext>
            </a:extLst>
          </p:cNvPr>
          <p:cNvCxnSpPr/>
          <p:nvPr/>
        </p:nvCxnSpPr>
        <p:spPr>
          <a:xfrm flipH="1">
            <a:off x="6444208" y="4246912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2D862E-489C-4DB9-A9B1-396AC809D9FA}"/>
              </a:ext>
            </a:extLst>
          </p:cNvPr>
          <p:cNvCxnSpPr/>
          <p:nvPr/>
        </p:nvCxnSpPr>
        <p:spPr>
          <a:xfrm flipH="1">
            <a:off x="6444208" y="4400937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3AECB1-7D29-49BB-95AC-A9325F5D43E1}"/>
              </a:ext>
            </a:extLst>
          </p:cNvPr>
          <p:cNvCxnSpPr/>
          <p:nvPr/>
        </p:nvCxnSpPr>
        <p:spPr>
          <a:xfrm flipH="1">
            <a:off x="6444208" y="4552299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61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181EC-EB8C-47B1-B0D5-F608EEF2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945"/>
            <a:ext cx="9144000" cy="50441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CD4DC-ED45-45A5-8826-023C8F47A7D3}"/>
              </a:ext>
            </a:extLst>
          </p:cNvPr>
          <p:cNvSpPr txBox="1"/>
          <p:nvPr/>
        </p:nvSpPr>
        <p:spPr>
          <a:xfrm>
            <a:off x="1907704" y="1886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Positives Per 100k Population</a:t>
            </a:r>
          </a:p>
        </p:txBody>
      </p:sp>
    </p:spTree>
    <p:extLst>
      <p:ext uri="{BB962C8B-B14F-4D97-AF65-F5344CB8AC3E}">
        <p14:creationId xmlns:p14="http://schemas.microsoft.com/office/powerpoint/2010/main" val="883777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9D61A-06B5-42EF-B477-0E0D0680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690"/>
            <a:ext cx="9144000" cy="4932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5B3660-A160-481D-897F-7DF810742A68}"/>
              </a:ext>
            </a:extLst>
          </p:cNvPr>
          <p:cNvSpPr txBox="1"/>
          <p:nvPr/>
        </p:nvSpPr>
        <p:spPr>
          <a:xfrm>
            <a:off x="1907704" y="1886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Positives Per 100k Population(Continued)</a:t>
            </a:r>
          </a:p>
        </p:txBody>
      </p:sp>
    </p:spTree>
    <p:extLst>
      <p:ext uri="{BB962C8B-B14F-4D97-AF65-F5344CB8AC3E}">
        <p14:creationId xmlns:p14="http://schemas.microsoft.com/office/powerpoint/2010/main" val="3303423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AAE49-28A8-4ADC-87C1-30115AE9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144000" cy="2442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0FD940-0728-480A-8221-6D7C45FBE998}"/>
              </a:ext>
            </a:extLst>
          </p:cNvPr>
          <p:cNvSpPr txBox="1"/>
          <p:nvPr/>
        </p:nvSpPr>
        <p:spPr>
          <a:xfrm>
            <a:off x="683568" y="764704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Also Explore Topic of Correlation Versus Causation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03174-AC1D-4DF5-8473-DE3FACB453C2}"/>
              </a:ext>
            </a:extLst>
          </p:cNvPr>
          <p:cNvSpPr txBox="1"/>
          <p:nvPr/>
        </p:nvSpPr>
        <p:spPr>
          <a:xfrm>
            <a:off x="1115616" y="4509120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Example: Some New Stories Have Headlined Research Findings Suggesting That Minorities Or More Vulnerable To The Virus. But Look at the Correlation With a Third Variable Related to Population Density…Housing Units and Population per 100k. </a:t>
            </a:r>
          </a:p>
        </p:txBody>
      </p:sp>
    </p:spTree>
    <p:extLst>
      <p:ext uri="{BB962C8B-B14F-4D97-AF65-F5344CB8AC3E}">
        <p14:creationId xmlns:p14="http://schemas.microsoft.com/office/powerpoint/2010/main" val="2322708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E70C2D-FD27-49C9-B193-FEBEC603DB78}"/>
              </a:ext>
            </a:extLst>
          </p:cNvPr>
          <p:cNvSpPr txBox="1"/>
          <p:nvPr/>
        </p:nvSpPr>
        <p:spPr>
          <a:xfrm>
            <a:off x="1763688" y="260648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Perspective Changes As You Add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2F7C0-D25C-42A2-A8A8-F6867E2D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94367"/>
            <a:ext cx="7803556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2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FD00F-7F3D-4EEA-A923-187A06583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034"/>
            <a:ext cx="9144000" cy="55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62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E347E-EBF3-44C1-A613-0E14A28E8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141"/>
            <a:ext cx="9144000" cy="2167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9DE8C-2FBD-4A58-9E60-93D2F8A6EAAA}"/>
              </a:ext>
            </a:extLst>
          </p:cNvPr>
          <p:cNvSpPr txBox="1"/>
          <p:nvPr/>
        </p:nvSpPr>
        <p:spPr>
          <a:xfrm>
            <a:off x="1115616" y="40466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Correlation Versus Causation</a:t>
            </a:r>
          </a:p>
        </p:txBody>
      </p:sp>
    </p:spTree>
    <p:extLst>
      <p:ext uri="{BB962C8B-B14F-4D97-AF65-F5344CB8AC3E}">
        <p14:creationId xmlns:p14="http://schemas.microsoft.com/office/powerpoint/2010/main" val="4072995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5FE3-C0FE-4A75-B03C-5BB610FF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692696"/>
            <a:ext cx="7491412" cy="52606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41C4FC9-7BE7-4CFE-A08F-20A1700DA1A7}"/>
              </a:ext>
            </a:extLst>
          </p:cNvPr>
          <p:cNvGrpSpPr/>
          <p:nvPr/>
        </p:nvGrpSpPr>
        <p:grpSpPr>
          <a:xfrm>
            <a:off x="1737792" y="2838696"/>
            <a:ext cx="6019800" cy="1219200"/>
            <a:chOff x="3505200" y="3429000"/>
            <a:chExt cx="6019800" cy="121920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35B91B9F-7DF9-43A2-8D76-8AEA3045983C}"/>
                </a:ext>
              </a:extLst>
            </p:cNvPr>
            <p:cNvSpPr/>
            <p:nvPr/>
          </p:nvSpPr>
          <p:spPr>
            <a:xfrm>
              <a:off x="3505200" y="3429000"/>
              <a:ext cx="6019800" cy="12192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1DDFE9-B992-4EF3-9F5E-71FECBD16A62}"/>
                </a:ext>
              </a:extLst>
            </p:cNvPr>
            <p:cNvSpPr txBox="1"/>
            <p:nvPr/>
          </p:nvSpPr>
          <p:spPr>
            <a:xfrm>
              <a:off x="3821906" y="3853934"/>
              <a:ext cx="518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Risk Elimination, Avoidance and Mitigation Steps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4EBB6C-364F-4B84-833E-ED55DBCA57FF}"/>
              </a:ext>
            </a:extLst>
          </p:cNvPr>
          <p:cNvGrpSpPr/>
          <p:nvPr/>
        </p:nvGrpSpPr>
        <p:grpSpPr>
          <a:xfrm>
            <a:off x="1083946" y="2358923"/>
            <a:ext cx="1187245" cy="809014"/>
            <a:chOff x="2851354" y="3044920"/>
            <a:chExt cx="1187245" cy="8090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AA282F-1876-4ADB-9EC9-098121BF3DFE}"/>
                </a:ext>
              </a:extLst>
            </p:cNvPr>
            <p:cNvSpPr txBox="1"/>
            <p:nvPr/>
          </p:nvSpPr>
          <p:spPr>
            <a:xfrm>
              <a:off x="2851354" y="3044920"/>
              <a:ext cx="1187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Statistical Trigger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69FE25-C0E4-48EC-85C7-8CB21AD37039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444977" y="3691251"/>
              <a:ext cx="60223" cy="162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B4BE58F-677E-477D-A653-4FC2F38AECFA}"/>
              </a:ext>
            </a:extLst>
          </p:cNvPr>
          <p:cNvSpPr txBox="1"/>
          <p:nvPr/>
        </p:nvSpPr>
        <p:spPr>
          <a:xfrm>
            <a:off x="-1534867" y="4493767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Jenn’s Slide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B5E7A89-62B4-42EC-884C-F5548343DE9B}"/>
              </a:ext>
            </a:extLst>
          </p:cNvPr>
          <p:cNvSpPr/>
          <p:nvPr/>
        </p:nvSpPr>
        <p:spPr>
          <a:xfrm>
            <a:off x="1712501" y="4841116"/>
            <a:ext cx="419292" cy="3164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C04CB08-3730-4194-9867-569775742648}"/>
              </a:ext>
            </a:extLst>
          </p:cNvPr>
          <p:cNvSpPr/>
          <p:nvPr/>
        </p:nvSpPr>
        <p:spPr>
          <a:xfrm>
            <a:off x="4666027" y="4826462"/>
            <a:ext cx="419292" cy="3164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B5F4A20-1634-4546-940B-26E5944D125D}"/>
              </a:ext>
            </a:extLst>
          </p:cNvPr>
          <p:cNvSpPr/>
          <p:nvPr/>
        </p:nvSpPr>
        <p:spPr>
          <a:xfrm>
            <a:off x="6087147" y="4816535"/>
            <a:ext cx="419292" cy="3164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CED2605-AE75-44AA-BB5A-37D043E01AEF}"/>
              </a:ext>
            </a:extLst>
          </p:cNvPr>
          <p:cNvSpPr/>
          <p:nvPr/>
        </p:nvSpPr>
        <p:spPr>
          <a:xfrm>
            <a:off x="7281054" y="4826462"/>
            <a:ext cx="419292" cy="3164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153B342-B7AA-4315-8657-1656AEC14304}"/>
              </a:ext>
            </a:extLst>
          </p:cNvPr>
          <p:cNvSpPr/>
          <p:nvPr/>
        </p:nvSpPr>
        <p:spPr>
          <a:xfrm>
            <a:off x="4049025" y="4826462"/>
            <a:ext cx="419292" cy="3164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738D252-6CFB-42F6-84F7-C8CFBA4160FB}"/>
              </a:ext>
            </a:extLst>
          </p:cNvPr>
          <p:cNvSpPr/>
          <p:nvPr/>
        </p:nvSpPr>
        <p:spPr>
          <a:xfrm>
            <a:off x="3528302" y="4841116"/>
            <a:ext cx="419292" cy="3164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20B5427-E9BB-4593-85F4-A2826A39070F}"/>
              </a:ext>
            </a:extLst>
          </p:cNvPr>
          <p:cNvSpPr/>
          <p:nvPr/>
        </p:nvSpPr>
        <p:spPr>
          <a:xfrm>
            <a:off x="2632469" y="4835282"/>
            <a:ext cx="419292" cy="3164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244DC8-C68A-4F4B-80A9-FE614AA9FCC9}"/>
              </a:ext>
            </a:extLst>
          </p:cNvPr>
          <p:cNvGrpSpPr/>
          <p:nvPr/>
        </p:nvGrpSpPr>
        <p:grpSpPr>
          <a:xfrm>
            <a:off x="4957535" y="4210296"/>
            <a:ext cx="1129612" cy="830997"/>
            <a:chOff x="6724943" y="4800600"/>
            <a:chExt cx="1129612" cy="830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EA8AC8-EEA7-4D42-9664-830B812AF50C}"/>
                </a:ext>
              </a:extLst>
            </p:cNvPr>
            <p:cNvSpPr txBox="1"/>
            <p:nvPr/>
          </p:nvSpPr>
          <p:spPr>
            <a:xfrm>
              <a:off x="6852727" y="4800600"/>
              <a:ext cx="1001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Anchored in Safety and Sufficiency Criteria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E5AD65-2457-44FD-A04A-193113355E4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6724943" y="5216099"/>
              <a:ext cx="127784" cy="190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FB11F6-671A-419A-A42E-866D8F489636}"/>
              </a:ext>
            </a:extLst>
          </p:cNvPr>
          <p:cNvSpPr txBox="1"/>
          <p:nvPr/>
        </p:nvSpPr>
        <p:spPr>
          <a:xfrm>
            <a:off x="1901227" y="213545"/>
            <a:ext cx="611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CDC Gate Criteria Tied to Statistical Tests of Actual Mortality Versus Normal Expected Mortality For An Area </a:t>
            </a:r>
          </a:p>
        </p:txBody>
      </p:sp>
    </p:spTree>
    <p:extLst>
      <p:ext uri="{BB962C8B-B14F-4D97-AF65-F5344CB8AC3E}">
        <p14:creationId xmlns:p14="http://schemas.microsoft.com/office/powerpoint/2010/main" val="386396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40C6BD-40CC-4309-A519-59A987A1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648374"/>
            <a:ext cx="8067533" cy="1730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F5D7D-AB2D-4430-A169-02F109BA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44" y="454928"/>
            <a:ext cx="6985511" cy="41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97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32671B-62FC-4B10-8382-1120029B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122"/>
            <a:ext cx="9144000" cy="34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9B6C4-A2A1-4350-B6DD-F141AF93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" y="548680"/>
            <a:ext cx="9144000" cy="52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62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01BA0-2633-4818-9C31-A8014D61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565"/>
            <a:ext cx="9144000" cy="457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920E4-6534-4601-B1ED-F5E1466787E2}"/>
              </a:ext>
            </a:extLst>
          </p:cNvPr>
          <p:cNvSpPr txBox="1"/>
          <p:nvPr/>
        </p:nvSpPr>
        <p:spPr>
          <a:xfrm>
            <a:off x="2051720" y="260648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Tripwire Framework Using a Bayesian Methodology</a:t>
            </a:r>
          </a:p>
        </p:txBody>
      </p:sp>
    </p:spTree>
    <p:extLst>
      <p:ext uri="{BB962C8B-B14F-4D97-AF65-F5344CB8AC3E}">
        <p14:creationId xmlns:p14="http://schemas.microsoft.com/office/powerpoint/2010/main" val="354688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29E932-0D3E-4052-B566-F21D20EDDBC8}"/>
              </a:ext>
            </a:extLst>
          </p:cNvPr>
          <p:cNvSpPr/>
          <p:nvPr/>
        </p:nvSpPr>
        <p:spPr>
          <a:xfrm>
            <a:off x="3467120" y="1517575"/>
            <a:ext cx="2245658" cy="9701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60F862-35A7-4C6A-8AC3-3D2E346C8A7F}"/>
              </a:ext>
            </a:extLst>
          </p:cNvPr>
          <p:cNvSpPr/>
          <p:nvPr/>
        </p:nvSpPr>
        <p:spPr>
          <a:xfrm>
            <a:off x="6142055" y="4132307"/>
            <a:ext cx="2104465" cy="9670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AA94CF-8D24-4A2D-BC9E-12ADB25F487A}"/>
              </a:ext>
            </a:extLst>
          </p:cNvPr>
          <p:cNvSpPr/>
          <p:nvPr/>
        </p:nvSpPr>
        <p:spPr>
          <a:xfrm>
            <a:off x="2837004" y="4168776"/>
            <a:ext cx="2190409" cy="9558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47EF3-347A-4B06-96E8-0A04A1433C8D}"/>
              </a:ext>
            </a:extLst>
          </p:cNvPr>
          <p:cNvSpPr txBox="1"/>
          <p:nvPr/>
        </p:nvSpPr>
        <p:spPr>
          <a:xfrm>
            <a:off x="3458620" y="1748194"/>
            <a:ext cx="2245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Multiple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Hypotheses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AEF49-5035-4762-A0A9-1DEF369A24CA}"/>
              </a:ext>
            </a:extLst>
          </p:cNvPr>
          <p:cNvSpPr txBox="1"/>
          <p:nvPr/>
        </p:nvSpPr>
        <p:spPr>
          <a:xfrm>
            <a:off x="2538232" y="3363567"/>
            <a:ext cx="10992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 Question or Problem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1B583A0-4BB0-4217-8814-985C3A8FB0A9}"/>
              </a:ext>
            </a:extLst>
          </p:cNvPr>
          <p:cNvSpPr/>
          <p:nvPr/>
        </p:nvSpPr>
        <p:spPr>
          <a:xfrm rot="2653421">
            <a:off x="2677486" y="2146050"/>
            <a:ext cx="710126" cy="1088822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CE8DC-42E5-4530-9D97-41543061EE54}"/>
              </a:ext>
            </a:extLst>
          </p:cNvPr>
          <p:cNvSpPr txBox="1"/>
          <p:nvPr/>
        </p:nvSpPr>
        <p:spPr>
          <a:xfrm rot="18780206">
            <a:off x="1888520" y="2471078"/>
            <a:ext cx="2208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Explanatory</a:t>
            </a:r>
          </a:p>
          <a:p>
            <a:pPr algn="ctr"/>
            <a:r>
              <a:rPr lang="en-US" sz="1200" dirty="0"/>
              <a:t>Hypotheses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6FF3A-37F3-466D-9898-777C98DC5698}"/>
              </a:ext>
            </a:extLst>
          </p:cNvPr>
          <p:cNvSpPr txBox="1"/>
          <p:nvPr/>
        </p:nvSpPr>
        <p:spPr>
          <a:xfrm>
            <a:off x="1660777" y="1958500"/>
            <a:ext cx="1690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0070C0"/>
                </a:solidFill>
              </a:rPr>
              <a:t>Abductive </a:t>
            </a:r>
          </a:p>
          <a:p>
            <a:pPr algn="ctr"/>
            <a:r>
              <a:rPr lang="en-US" sz="1350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6355CB5A-CBCA-4546-9213-E6D131A57FB0}"/>
              </a:ext>
            </a:extLst>
          </p:cNvPr>
          <p:cNvSpPr/>
          <p:nvPr/>
        </p:nvSpPr>
        <p:spPr>
          <a:xfrm rot="8538636">
            <a:off x="5686516" y="2478797"/>
            <a:ext cx="710126" cy="1595708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E0771-B9F5-4346-843D-52066EFB73B2}"/>
              </a:ext>
            </a:extLst>
          </p:cNvPr>
          <p:cNvSpPr txBox="1"/>
          <p:nvPr/>
        </p:nvSpPr>
        <p:spPr>
          <a:xfrm>
            <a:off x="4425584" y="2993690"/>
            <a:ext cx="1690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0070C0"/>
                </a:solidFill>
              </a:rPr>
              <a:t>Deductive </a:t>
            </a:r>
          </a:p>
          <a:p>
            <a:pPr algn="ctr"/>
            <a:r>
              <a:rPr lang="en-US" sz="1350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7264E-8336-492B-99EB-65222B3D1C91}"/>
              </a:ext>
            </a:extLst>
          </p:cNvPr>
          <p:cNvSpPr txBox="1"/>
          <p:nvPr/>
        </p:nvSpPr>
        <p:spPr>
          <a:xfrm>
            <a:off x="406026" y="550533"/>
            <a:ext cx="8558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Peirce’s Trichotomy of the Scientific Method </a:t>
            </a:r>
          </a:p>
          <a:p>
            <a:pPr algn="ctr"/>
            <a:r>
              <a:rPr lang="en-US" sz="2100" dirty="0"/>
              <a:t>As Self Correcting Cycles Leading to the “Truth”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4BAFE-92FC-4620-BE07-104E7E34BD6F}"/>
              </a:ext>
            </a:extLst>
          </p:cNvPr>
          <p:cNvSpPr txBox="1"/>
          <p:nvPr/>
        </p:nvSpPr>
        <p:spPr>
          <a:xfrm rot="3175636">
            <a:off x="4852750" y="2924628"/>
            <a:ext cx="2208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What Must </a:t>
            </a:r>
          </a:p>
          <a:p>
            <a:pPr algn="ctr"/>
            <a:r>
              <a:rPr lang="en-US" sz="1200" dirty="0"/>
              <a:t>Happen If True?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85D4FE-48C3-4588-84B3-62A5808BC84A}"/>
              </a:ext>
            </a:extLst>
          </p:cNvPr>
          <p:cNvSpPr txBox="1"/>
          <p:nvPr/>
        </p:nvSpPr>
        <p:spPr>
          <a:xfrm>
            <a:off x="6684383" y="2284635"/>
            <a:ext cx="2399567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What are Testable Conclusions About Other Phenomenon That Must Be Reached For Each Hypothesis if True?</a:t>
            </a:r>
          </a:p>
          <a:p>
            <a:endParaRPr lang="en-US" sz="1350" dirty="0"/>
          </a:p>
          <a:p>
            <a:r>
              <a:rPr lang="en-US" sz="1350" dirty="0"/>
              <a:t>Controlled Experiments Based Upon Samples From a Population</a:t>
            </a:r>
          </a:p>
          <a:p>
            <a:endParaRPr lang="en-US" sz="13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88B77-AC17-4BCB-9F4D-796D9C785E79}"/>
              </a:ext>
            </a:extLst>
          </p:cNvPr>
          <p:cNvSpPr txBox="1"/>
          <p:nvPr/>
        </p:nvSpPr>
        <p:spPr>
          <a:xfrm>
            <a:off x="5850486" y="4274144"/>
            <a:ext cx="2727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Elimination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of False Hypotheses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</a:rPr>
              <a:t>(retroduction)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0721A0-E439-4CA7-B123-2C54EA86B979}"/>
              </a:ext>
            </a:extLst>
          </p:cNvPr>
          <p:cNvSpPr txBox="1"/>
          <p:nvPr/>
        </p:nvSpPr>
        <p:spPr>
          <a:xfrm>
            <a:off x="3055729" y="4353801"/>
            <a:ext cx="177516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Sufficient  Accuracy Reached to Take Action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5D535-582C-49B6-8FE4-5C33613CE95F}"/>
              </a:ext>
            </a:extLst>
          </p:cNvPr>
          <p:cNvSpPr txBox="1"/>
          <p:nvPr/>
        </p:nvSpPr>
        <p:spPr>
          <a:xfrm>
            <a:off x="4021809" y="5130140"/>
            <a:ext cx="1690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0070C0"/>
                </a:solidFill>
              </a:rPr>
              <a:t>Inductive </a:t>
            </a:r>
          </a:p>
          <a:p>
            <a:pPr algn="ctr"/>
            <a:r>
              <a:rPr lang="en-US" sz="1350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C1A416-B474-4DD7-9D9A-6C18824F9C55}"/>
              </a:ext>
            </a:extLst>
          </p:cNvPr>
          <p:cNvSpPr txBox="1"/>
          <p:nvPr/>
        </p:nvSpPr>
        <p:spPr>
          <a:xfrm>
            <a:off x="2315415" y="5432991"/>
            <a:ext cx="164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Economics Plays a Role in Sufficiency Decision.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7BD4346-2116-4FFA-8C15-B821C4EF0399}"/>
              </a:ext>
            </a:extLst>
          </p:cNvPr>
          <p:cNvCxnSpPr>
            <a:cxnSpLocks/>
          </p:cNvCxnSpPr>
          <p:nvPr/>
        </p:nvCxnSpPr>
        <p:spPr>
          <a:xfrm flipV="1">
            <a:off x="2790650" y="5218788"/>
            <a:ext cx="228126" cy="214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3DB10C-6874-429A-9EB5-D0BDA6BFD7B0}"/>
              </a:ext>
            </a:extLst>
          </p:cNvPr>
          <p:cNvSpPr txBox="1"/>
          <p:nvPr/>
        </p:nvSpPr>
        <p:spPr>
          <a:xfrm>
            <a:off x="2498140" y="3153865"/>
            <a:ext cx="16104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B050"/>
                </a:solidFill>
              </a:rPr>
              <a:t>Begin Research</a:t>
            </a:r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54CBEA6A-8242-4CE4-9ADF-607096B641F8}"/>
              </a:ext>
            </a:extLst>
          </p:cNvPr>
          <p:cNvSpPr/>
          <p:nvPr/>
        </p:nvSpPr>
        <p:spPr>
          <a:xfrm rot="16200000">
            <a:off x="5212908" y="4102279"/>
            <a:ext cx="710126" cy="1088822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BDDB9F-BC7F-4458-BF0F-38FAB07B335F}"/>
              </a:ext>
            </a:extLst>
          </p:cNvPr>
          <p:cNvSpPr txBox="1"/>
          <p:nvPr/>
        </p:nvSpPr>
        <p:spPr>
          <a:xfrm>
            <a:off x="4596734" y="4425678"/>
            <a:ext cx="2104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 Predictive </a:t>
            </a:r>
          </a:p>
          <a:p>
            <a:pPr algn="ctr"/>
            <a:r>
              <a:rPr lang="en-US" sz="1200" dirty="0"/>
              <a:t>Models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128566-635D-4E22-8CA8-46353A0E4882}"/>
              </a:ext>
            </a:extLst>
          </p:cNvPr>
          <p:cNvSpPr txBox="1"/>
          <p:nvPr/>
        </p:nvSpPr>
        <p:spPr>
          <a:xfrm>
            <a:off x="5192802" y="5094494"/>
            <a:ext cx="10992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Assess Accuracy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07A1404-276E-463E-AF32-6CC39A8B190A}"/>
              </a:ext>
            </a:extLst>
          </p:cNvPr>
          <p:cNvSpPr/>
          <p:nvPr/>
        </p:nvSpPr>
        <p:spPr>
          <a:xfrm>
            <a:off x="237159" y="3276651"/>
            <a:ext cx="2190409" cy="9558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7A153FEA-8ED1-47CB-B8C8-351935CC139B}"/>
              </a:ext>
            </a:extLst>
          </p:cNvPr>
          <p:cNvSpPr/>
          <p:nvPr/>
        </p:nvSpPr>
        <p:spPr>
          <a:xfrm flipH="1">
            <a:off x="1178205" y="4264162"/>
            <a:ext cx="1643962" cy="737591"/>
          </a:xfrm>
          <a:prstGeom prst="bent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E223AE-7625-4688-A0C8-978DAA6794A8}"/>
              </a:ext>
            </a:extLst>
          </p:cNvPr>
          <p:cNvSpPr txBox="1"/>
          <p:nvPr/>
        </p:nvSpPr>
        <p:spPr>
          <a:xfrm>
            <a:off x="1293607" y="4761001"/>
            <a:ext cx="1454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Execute Actions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51CCC8-4C1B-4348-AA58-747E9030A4EC}"/>
              </a:ext>
            </a:extLst>
          </p:cNvPr>
          <p:cNvSpPr txBox="1"/>
          <p:nvPr/>
        </p:nvSpPr>
        <p:spPr>
          <a:xfrm>
            <a:off x="406026" y="3414934"/>
            <a:ext cx="177516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Assess Results of Application and Adjust Hypotheses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D3247A-9C82-456B-BD4E-3DB8ED268BD0}"/>
              </a:ext>
            </a:extLst>
          </p:cNvPr>
          <p:cNvGrpSpPr/>
          <p:nvPr/>
        </p:nvGrpSpPr>
        <p:grpSpPr>
          <a:xfrm>
            <a:off x="231512" y="2251353"/>
            <a:ext cx="2476034" cy="923330"/>
            <a:chOff x="172230" y="2033927"/>
            <a:chExt cx="3301378" cy="1231106"/>
          </a:xfrm>
        </p:grpSpPr>
        <p:sp>
          <p:nvSpPr>
            <p:cNvPr id="24" name="Arrow: Bent 23">
              <a:extLst>
                <a:ext uri="{FF2B5EF4-FFF2-40B4-BE49-F238E27FC236}">
                  <a16:creationId xmlns:a16="http://schemas.microsoft.com/office/drawing/2014/main" id="{AA32D6B8-9C53-4C24-94A8-DB75A7FBC909}"/>
                </a:ext>
              </a:extLst>
            </p:cNvPr>
            <p:cNvSpPr/>
            <p:nvPr/>
          </p:nvSpPr>
          <p:spPr>
            <a:xfrm>
              <a:off x="1618903" y="2340815"/>
              <a:ext cx="761742" cy="886705"/>
            </a:xfrm>
            <a:prstGeom prst="ben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308085-6B94-498F-B8C4-105F80A3D24F}"/>
                </a:ext>
              </a:extLst>
            </p:cNvPr>
            <p:cNvSpPr txBox="1"/>
            <p:nvPr/>
          </p:nvSpPr>
          <p:spPr>
            <a:xfrm>
              <a:off x="172230" y="2033927"/>
              <a:ext cx="1465729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FF0000"/>
                  </a:solidFill>
                </a:rPr>
                <a:t>Begin Next Cycle with Convergence on “Truth”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AD56446E-6931-42EC-B524-CA9B31F1A003}"/>
                </a:ext>
              </a:extLst>
            </p:cNvPr>
            <p:cNvSpPr/>
            <p:nvPr/>
          </p:nvSpPr>
          <p:spPr>
            <a:xfrm>
              <a:off x="2476349" y="2313069"/>
              <a:ext cx="868065" cy="474147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900320-A2EE-4DBB-8110-DFEDDF8DFAA6}"/>
                </a:ext>
              </a:extLst>
            </p:cNvPr>
            <p:cNvSpPr txBox="1"/>
            <p:nvPr/>
          </p:nvSpPr>
          <p:spPr>
            <a:xfrm>
              <a:off x="2342890" y="2386676"/>
              <a:ext cx="1130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Experience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2D0D50D-B000-4206-A0B5-DA029F1ECAEA}"/>
              </a:ext>
            </a:extLst>
          </p:cNvPr>
          <p:cNvSpPr txBox="1"/>
          <p:nvPr/>
        </p:nvSpPr>
        <p:spPr>
          <a:xfrm>
            <a:off x="376852" y="5218788"/>
            <a:ext cx="164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reflects innovative interpretation of results.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3BBA08-67DC-4E72-9339-07B5DC1893DD}"/>
              </a:ext>
            </a:extLst>
          </p:cNvPr>
          <p:cNvCxnSpPr>
            <a:cxnSpLocks/>
          </p:cNvCxnSpPr>
          <p:nvPr/>
        </p:nvCxnSpPr>
        <p:spPr>
          <a:xfrm flipV="1">
            <a:off x="804799" y="4930899"/>
            <a:ext cx="228126" cy="214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4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E6846-A916-4869-8053-321CA1D7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441"/>
            <a:ext cx="9144000" cy="4453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55DED-D502-4EFA-A710-F20008ED9A46}"/>
              </a:ext>
            </a:extLst>
          </p:cNvPr>
          <p:cNvSpPr txBox="1"/>
          <p:nvPr/>
        </p:nvSpPr>
        <p:spPr>
          <a:xfrm>
            <a:off x="1475656" y="260648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 From Risk Models Is Uncertain Due to Poor Test Performance. This Needs To Be Improved If Possible</a:t>
            </a:r>
          </a:p>
        </p:txBody>
      </p:sp>
    </p:spTree>
    <p:extLst>
      <p:ext uri="{BB962C8B-B14F-4D97-AF65-F5344CB8AC3E}">
        <p14:creationId xmlns:p14="http://schemas.microsoft.com/office/powerpoint/2010/main" val="373692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4D830-A824-411C-B06A-CADAF0A18512}"/>
              </a:ext>
            </a:extLst>
          </p:cNvPr>
          <p:cNvSpPr txBox="1"/>
          <p:nvPr/>
        </p:nvSpPr>
        <p:spPr>
          <a:xfrm>
            <a:off x="1367644" y="18864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First Weekly Team Meeting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0468E-E620-4AEC-BE85-C76CD0B1F5DC}"/>
              </a:ext>
            </a:extLst>
          </p:cNvPr>
          <p:cNvSpPr txBox="1"/>
          <p:nvPr/>
        </p:nvSpPr>
        <p:spPr>
          <a:xfrm>
            <a:off x="395536" y="671691"/>
            <a:ext cx="83529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team member signs up for a 30 day free trial  of Webex </a:t>
            </a:r>
            <a:r>
              <a:rPr lang="en-US" sz="1600" dirty="0">
                <a:hlinkClick r:id="rId2"/>
              </a:rPr>
              <a:t>www.webex.com</a:t>
            </a:r>
            <a:r>
              <a:rPr lang="en-US" sz="1600" dirty="0"/>
              <a:t> and hosts the weekly meetings. Following the first 30 days another team member signs up for the second 30 day trial.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team member on list invites fellow team members to attend recurring meetings (once per week)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During the meeting agree upon (at least tentatively) which states your program team will handle and which states each team member will own.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a project description to the project charter and scope statement. Migrate the charter to the PRIMMS Document Repository.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Team members start their projects and updates status in PRIMMS.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team member will complete the accelerator assignment individually and email to the instructor.</a:t>
            </a:r>
          </a:p>
        </p:txBody>
      </p:sp>
    </p:spTree>
    <p:extLst>
      <p:ext uri="{BB962C8B-B14F-4D97-AF65-F5344CB8AC3E}">
        <p14:creationId xmlns:p14="http://schemas.microsoft.com/office/powerpoint/2010/main" val="394838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29E932-0D3E-4052-B566-F21D20EDDBC8}"/>
              </a:ext>
            </a:extLst>
          </p:cNvPr>
          <p:cNvSpPr/>
          <p:nvPr/>
        </p:nvSpPr>
        <p:spPr>
          <a:xfrm>
            <a:off x="3467120" y="1517575"/>
            <a:ext cx="2245658" cy="9701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60F862-35A7-4C6A-8AC3-3D2E346C8A7F}"/>
              </a:ext>
            </a:extLst>
          </p:cNvPr>
          <p:cNvSpPr/>
          <p:nvPr/>
        </p:nvSpPr>
        <p:spPr>
          <a:xfrm>
            <a:off x="6142055" y="4132307"/>
            <a:ext cx="2104465" cy="9670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AA94CF-8D24-4A2D-BC9E-12ADB25F487A}"/>
              </a:ext>
            </a:extLst>
          </p:cNvPr>
          <p:cNvSpPr/>
          <p:nvPr/>
        </p:nvSpPr>
        <p:spPr>
          <a:xfrm>
            <a:off x="2837004" y="4168776"/>
            <a:ext cx="2190409" cy="9558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47EF3-347A-4B06-96E8-0A04A1433C8D}"/>
              </a:ext>
            </a:extLst>
          </p:cNvPr>
          <p:cNvSpPr txBox="1"/>
          <p:nvPr/>
        </p:nvSpPr>
        <p:spPr>
          <a:xfrm>
            <a:off x="3458620" y="1748194"/>
            <a:ext cx="2245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Multiple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Hypotheses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AEF49-5035-4762-A0A9-1DEF369A24CA}"/>
              </a:ext>
            </a:extLst>
          </p:cNvPr>
          <p:cNvSpPr txBox="1"/>
          <p:nvPr/>
        </p:nvSpPr>
        <p:spPr>
          <a:xfrm>
            <a:off x="2538232" y="3363567"/>
            <a:ext cx="10992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 Question or Problem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1B583A0-4BB0-4217-8814-985C3A8FB0A9}"/>
              </a:ext>
            </a:extLst>
          </p:cNvPr>
          <p:cNvSpPr/>
          <p:nvPr/>
        </p:nvSpPr>
        <p:spPr>
          <a:xfrm rot="2653421">
            <a:off x="2677486" y="2146050"/>
            <a:ext cx="710126" cy="1088822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CE8DC-42E5-4530-9D97-41543061EE54}"/>
              </a:ext>
            </a:extLst>
          </p:cNvPr>
          <p:cNvSpPr txBox="1"/>
          <p:nvPr/>
        </p:nvSpPr>
        <p:spPr>
          <a:xfrm rot="18780206">
            <a:off x="1888520" y="2471078"/>
            <a:ext cx="2208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Explanatory</a:t>
            </a:r>
          </a:p>
          <a:p>
            <a:pPr algn="ctr"/>
            <a:r>
              <a:rPr lang="en-US" sz="1200" dirty="0"/>
              <a:t>Hypotheses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6FF3A-37F3-466D-9898-777C98DC5698}"/>
              </a:ext>
            </a:extLst>
          </p:cNvPr>
          <p:cNvSpPr txBox="1"/>
          <p:nvPr/>
        </p:nvSpPr>
        <p:spPr>
          <a:xfrm>
            <a:off x="1660777" y="1958500"/>
            <a:ext cx="1690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0070C0"/>
                </a:solidFill>
              </a:rPr>
              <a:t>Abductive </a:t>
            </a:r>
          </a:p>
          <a:p>
            <a:pPr algn="ctr"/>
            <a:r>
              <a:rPr lang="en-US" sz="1350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6355CB5A-CBCA-4546-9213-E6D131A57FB0}"/>
              </a:ext>
            </a:extLst>
          </p:cNvPr>
          <p:cNvSpPr/>
          <p:nvPr/>
        </p:nvSpPr>
        <p:spPr>
          <a:xfrm rot="8538636">
            <a:off x="5686516" y="2478797"/>
            <a:ext cx="710126" cy="1595708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E0771-B9F5-4346-843D-52066EFB73B2}"/>
              </a:ext>
            </a:extLst>
          </p:cNvPr>
          <p:cNvSpPr txBox="1"/>
          <p:nvPr/>
        </p:nvSpPr>
        <p:spPr>
          <a:xfrm>
            <a:off x="4425584" y="2993690"/>
            <a:ext cx="1690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0070C0"/>
                </a:solidFill>
              </a:rPr>
              <a:t>Deductive </a:t>
            </a:r>
          </a:p>
          <a:p>
            <a:pPr algn="ctr"/>
            <a:r>
              <a:rPr lang="en-US" sz="1350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7264E-8336-492B-99EB-65222B3D1C91}"/>
              </a:ext>
            </a:extLst>
          </p:cNvPr>
          <p:cNvSpPr txBox="1"/>
          <p:nvPr/>
        </p:nvSpPr>
        <p:spPr>
          <a:xfrm>
            <a:off x="406026" y="550533"/>
            <a:ext cx="8558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Peirce’s Trichotomy of the Scientific Method </a:t>
            </a:r>
          </a:p>
          <a:p>
            <a:pPr algn="ctr"/>
            <a:r>
              <a:rPr lang="en-US" sz="2100" dirty="0"/>
              <a:t>As Self Correcting Cycles Leading to the “Truth”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4BAFE-92FC-4620-BE07-104E7E34BD6F}"/>
              </a:ext>
            </a:extLst>
          </p:cNvPr>
          <p:cNvSpPr txBox="1"/>
          <p:nvPr/>
        </p:nvSpPr>
        <p:spPr>
          <a:xfrm rot="3175636">
            <a:off x="4852750" y="2924628"/>
            <a:ext cx="2208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What Must </a:t>
            </a:r>
          </a:p>
          <a:p>
            <a:pPr algn="ctr"/>
            <a:r>
              <a:rPr lang="en-US" sz="1200" dirty="0"/>
              <a:t>Happen If True?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85D4FE-48C3-4588-84B3-62A5808BC84A}"/>
              </a:ext>
            </a:extLst>
          </p:cNvPr>
          <p:cNvSpPr txBox="1"/>
          <p:nvPr/>
        </p:nvSpPr>
        <p:spPr>
          <a:xfrm>
            <a:off x="6684383" y="2284635"/>
            <a:ext cx="2399567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What are Testable Conclusions About Other Phenomenon That Must Be Reached For Each Hypothesis if True?</a:t>
            </a:r>
          </a:p>
          <a:p>
            <a:endParaRPr lang="en-US" sz="1350" dirty="0"/>
          </a:p>
          <a:p>
            <a:r>
              <a:rPr lang="en-US" sz="1350" dirty="0"/>
              <a:t>Controlled Experiments Based Upon Samples From a Population</a:t>
            </a:r>
          </a:p>
          <a:p>
            <a:endParaRPr lang="en-US" sz="13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88B77-AC17-4BCB-9F4D-796D9C785E79}"/>
              </a:ext>
            </a:extLst>
          </p:cNvPr>
          <p:cNvSpPr txBox="1"/>
          <p:nvPr/>
        </p:nvSpPr>
        <p:spPr>
          <a:xfrm>
            <a:off x="5850486" y="4274144"/>
            <a:ext cx="2727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Elimination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of False Hypotheses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</a:rPr>
              <a:t>(retroduction)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0721A0-E439-4CA7-B123-2C54EA86B979}"/>
              </a:ext>
            </a:extLst>
          </p:cNvPr>
          <p:cNvSpPr txBox="1"/>
          <p:nvPr/>
        </p:nvSpPr>
        <p:spPr>
          <a:xfrm>
            <a:off x="3055729" y="4353801"/>
            <a:ext cx="177516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Sufficient  Accuracy Reached to Take Action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5D535-582C-49B6-8FE4-5C33613CE95F}"/>
              </a:ext>
            </a:extLst>
          </p:cNvPr>
          <p:cNvSpPr txBox="1"/>
          <p:nvPr/>
        </p:nvSpPr>
        <p:spPr>
          <a:xfrm>
            <a:off x="4021809" y="5130140"/>
            <a:ext cx="1690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rgbClr val="0070C0"/>
                </a:solidFill>
              </a:rPr>
              <a:t>Inductive </a:t>
            </a:r>
          </a:p>
          <a:p>
            <a:pPr algn="ctr"/>
            <a:r>
              <a:rPr lang="en-US" sz="1350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C1A416-B474-4DD7-9D9A-6C18824F9C55}"/>
              </a:ext>
            </a:extLst>
          </p:cNvPr>
          <p:cNvSpPr txBox="1"/>
          <p:nvPr/>
        </p:nvSpPr>
        <p:spPr>
          <a:xfrm>
            <a:off x="2315415" y="5432991"/>
            <a:ext cx="164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Economics Plays a Role in Sufficiency Decision.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7BD4346-2116-4FFA-8C15-B821C4EF0399}"/>
              </a:ext>
            </a:extLst>
          </p:cNvPr>
          <p:cNvCxnSpPr>
            <a:cxnSpLocks/>
          </p:cNvCxnSpPr>
          <p:nvPr/>
        </p:nvCxnSpPr>
        <p:spPr>
          <a:xfrm flipV="1">
            <a:off x="2790650" y="5218788"/>
            <a:ext cx="228126" cy="214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3DB10C-6874-429A-9EB5-D0BDA6BFD7B0}"/>
              </a:ext>
            </a:extLst>
          </p:cNvPr>
          <p:cNvSpPr txBox="1"/>
          <p:nvPr/>
        </p:nvSpPr>
        <p:spPr>
          <a:xfrm>
            <a:off x="2498140" y="3153865"/>
            <a:ext cx="16104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B050"/>
                </a:solidFill>
              </a:rPr>
              <a:t>Begin Research</a:t>
            </a:r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54CBEA6A-8242-4CE4-9ADF-607096B641F8}"/>
              </a:ext>
            </a:extLst>
          </p:cNvPr>
          <p:cNvSpPr/>
          <p:nvPr/>
        </p:nvSpPr>
        <p:spPr>
          <a:xfrm rot="16200000">
            <a:off x="5212908" y="4102279"/>
            <a:ext cx="710126" cy="1088822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BDDB9F-BC7F-4458-BF0F-38FAB07B335F}"/>
              </a:ext>
            </a:extLst>
          </p:cNvPr>
          <p:cNvSpPr txBox="1"/>
          <p:nvPr/>
        </p:nvSpPr>
        <p:spPr>
          <a:xfrm>
            <a:off x="4596734" y="4425678"/>
            <a:ext cx="2104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 Predictive </a:t>
            </a:r>
          </a:p>
          <a:p>
            <a:pPr algn="ctr"/>
            <a:r>
              <a:rPr lang="en-US" sz="1200" dirty="0"/>
              <a:t>Models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128566-635D-4E22-8CA8-46353A0E4882}"/>
              </a:ext>
            </a:extLst>
          </p:cNvPr>
          <p:cNvSpPr txBox="1"/>
          <p:nvPr/>
        </p:nvSpPr>
        <p:spPr>
          <a:xfrm>
            <a:off x="5192802" y="5094494"/>
            <a:ext cx="10992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Assess Accuracy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07A1404-276E-463E-AF32-6CC39A8B190A}"/>
              </a:ext>
            </a:extLst>
          </p:cNvPr>
          <p:cNvSpPr/>
          <p:nvPr/>
        </p:nvSpPr>
        <p:spPr>
          <a:xfrm>
            <a:off x="237159" y="3276651"/>
            <a:ext cx="2190409" cy="9558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7A153FEA-8ED1-47CB-B8C8-351935CC139B}"/>
              </a:ext>
            </a:extLst>
          </p:cNvPr>
          <p:cNvSpPr/>
          <p:nvPr/>
        </p:nvSpPr>
        <p:spPr>
          <a:xfrm flipH="1">
            <a:off x="1178205" y="4264162"/>
            <a:ext cx="1643962" cy="737591"/>
          </a:xfrm>
          <a:prstGeom prst="bent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E223AE-7625-4688-A0C8-978DAA6794A8}"/>
              </a:ext>
            </a:extLst>
          </p:cNvPr>
          <p:cNvSpPr txBox="1"/>
          <p:nvPr/>
        </p:nvSpPr>
        <p:spPr>
          <a:xfrm>
            <a:off x="1293607" y="4761001"/>
            <a:ext cx="1454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Execute Actions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51CCC8-4C1B-4348-AA58-747E9030A4EC}"/>
              </a:ext>
            </a:extLst>
          </p:cNvPr>
          <p:cNvSpPr txBox="1"/>
          <p:nvPr/>
        </p:nvSpPr>
        <p:spPr>
          <a:xfrm>
            <a:off x="406026" y="3414934"/>
            <a:ext cx="177516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Assess Results of Application and Adjust Hypotheses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D3247A-9C82-456B-BD4E-3DB8ED268BD0}"/>
              </a:ext>
            </a:extLst>
          </p:cNvPr>
          <p:cNvGrpSpPr/>
          <p:nvPr/>
        </p:nvGrpSpPr>
        <p:grpSpPr>
          <a:xfrm>
            <a:off x="231512" y="2251353"/>
            <a:ext cx="2476034" cy="923330"/>
            <a:chOff x="172230" y="2033927"/>
            <a:chExt cx="3301378" cy="1231106"/>
          </a:xfrm>
        </p:grpSpPr>
        <p:sp>
          <p:nvSpPr>
            <p:cNvPr id="24" name="Arrow: Bent 23">
              <a:extLst>
                <a:ext uri="{FF2B5EF4-FFF2-40B4-BE49-F238E27FC236}">
                  <a16:creationId xmlns:a16="http://schemas.microsoft.com/office/drawing/2014/main" id="{AA32D6B8-9C53-4C24-94A8-DB75A7FBC909}"/>
                </a:ext>
              </a:extLst>
            </p:cNvPr>
            <p:cNvSpPr/>
            <p:nvPr/>
          </p:nvSpPr>
          <p:spPr>
            <a:xfrm>
              <a:off x="1618903" y="2340815"/>
              <a:ext cx="761742" cy="886705"/>
            </a:xfrm>
            <a:prstGeom prst="ben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308085-6B94-498F-B8C4-105F80A3D24F}"/>
                </a:ext>
              </a:extLst>
            </p:cNvPr>
            <p:cNvSpPr txBox="1"/>
            <p:nvPr/>
          </p:nvSpPr>
          <p:spPr>
            <a:xfrm>
              <a:off x="172230" y="2033927"/>
              <a:ext cx="1465729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FF0000"/>
                  </a:solidFill>
                </a:rPr>
                <a:t>Begin Next Cycle with Convergence on “Truth”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AD56446E-6931-42EC-B524-CA9B31F1A003}"/>
                </a:ext>
              </a:extLst>
            </p:cNvPr>
            <p:cNvSpPr/>
            <p:nvPr/>
          </p:nvSpPr>
          <p:spPr>
            <a:xfrm>
              <a:off x="2476349" y="2313069"/>
              <a:ext cx="868065" cy="474147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900320-A2EE-4DBB-8110-DFEDDF8DFAA6}"/>
                </a:ext>
              </a:extLst>
            </p:cNvPr>
            <p:cNvSpPr txBox="1"/>
            <p:nvPr/>
          </p:nvSpPr>
          <p:spPr>
            <a:xfrm>
              <a:off x="2342890" y="2386676"/>
              <a:ext cx="1130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Experience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2D0D50D-B000-4206-A0B5-DA029F1ECAEA}"/>
              </a:ext>
            </a:extLst>
          </p:cNvPr>
          <p:cNvSpPr txBox="1"/>
          <p:nvPr/>
        </p:nvSpPr>
        <p:spPr>
          <a:xfrm>
            <a:off x="376852" y="5218788"/>
            <a:ext cx="164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reflects innovative interpretation of results.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3BBA08-67DC-4E72-9339-07B5DC1893DD}"/>
              </a:ext>
            </a:extLst>
          </p:cNvPr>
          <p:cNvCxnSpPr>
            <a:cxnSpLocks/>
          </p:cNvCxnSpPr>
          <p:nvPr/>
        </p:nvCxnSpPr>
        <p:spPr>
          <a:xfrm flipV="1">
            <a:off x="804799" y="4930899"/>
            <a:ext cx="228126" cy="214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93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0" y="84320"/>
            <a:ext cx="8936072" cy="4954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1821" y="-63841"/>
            <a:ext cx="696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Revised CRISP-DM Project Methodology with Deliverables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B4014-F895-479F-931F-6B1D838F3EEC}"/>
              </a:ext>
            </a:extLst>
          </p:cNvPr>
          <p:cNvSpPr txBox="1"/>
          <p:nvPr/>
        </p:nvSpPr>
        <p:spPr>
          <a:xfrm>
            <a:off x="28045" y="5247619"/>
            <a:ext cx="30605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Project Charter, Value Map and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Baseline Project Schedule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Business Sign-off and Project Authorization. Scope Change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First Baseline Prototype Completed in Dev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Risk Management Survey—VOT Begins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Issues and Gaps Documented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Phase Exit Review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Status Begins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Community-Social Media Begins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C835D1-E5C3-4885-BF0A-39933B29182E}"/>
              </a:ext>
            </a:extLst>
          </p:cNvPr>
          <p:cNvSpPr/>
          <p:nvPr/>
        </p:nvSpPr>
        <p:spPr>
          <a:xfrm rot="5400000">
            <a:off x="1503351" y="3757039"/>
            <a:ext cx="165372" cy="28157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AEE896-FAC3-4673-ABFF-BA1B18BB9FD1}"/>
              </a:ext>
            </a:extLst>
          </p:cNvPr>
          <p:cNvSpPr/>
          <p:nvPr/>
        </p:nvSpPr>
        <p:spPr>
          <a:xfrm rot="5400000">
            <a:off x="4374215" y="3753188"/>
            <a:ext cx="280331" cy="28515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EED9259-9545-4341-A453-A7513C8FC25C}"/>
              </a:ext>
            </a:extLst>
          </p:cNvPr>
          <p:cNvSpPr/>
          <p:nvPr/>
        </p:nvSpPr>
        <p:spPr>
          <a:xfrm rot="5400000">
            <a:off x="6611726" y="4478532"/>
            <a:ext cx="243896" cy="1437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6C127-0E13-4BF7-9BFF-E8E28C7213C5}"/>
              </a:ext>
            </a:extLst>
          </p:cNvPr>
          <p:cNvSpPr txBox="1"/>
          <p:nvPr/>
        </p:nvSpPr>
        <p:spPr>
          <a:xfrm>
            <a:off x="2993930" y="5362578"/>
            <a:ext cx="373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Second Prototype Completed in Dev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Future State Process Developed with ETL Data Modeled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Future State Process Documented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 Schedule Updated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Issues and Defects Captured and Closed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Phase Exit Review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VOT Continues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Status Continues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Community Social Media Continues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CA769D-6AB5-456A-B0D7-DB4E7A261FE3}"/>
              </a:ext>
            </a:extLst>
          </p:cNvPr>
          <p:cNvSpPr/>
          <p:nvPr/>
        </p:nvSpPr>
        <p:spPr>
          <a:xfrm rot="5400000">
            <a:off x="8125263" y="4478532"/>
            <a:ext cx="243896" cy="1437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DC5AF-9DD5-425E-8CD5-6266708041C3}"/>
              </a:ext>
            </a:extLst>
          </p:cNvPr>
          <p:cNvSpPr txBox="1"/>
          <p:nvPr/>
        </p:nvSpPr>
        <p:spPr>
          <a:xfrm>
            <a:off x="6019743" y="5314578"/>
            <a:ext cx="37374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Third Prototype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Test Scripts Created</a:t>
            </a:r>
          </a:p>
          <a:p>
            <a:pPr indent="171450"/>
            <a:r>
              <a:rPr lang="en-US" sz="1000" dirty="0"/>
              <a:t> and Executed in 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User Acceptance Testing</a:t>
            </a:r>
          </a:p>
          <a:p>
            <a:pPr marL="166688"/>
            <a:r>
              <a:rPr lang="en-US" sz="1000" dirty="0"/>
              <a:t>Completed with full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Training Scripts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User Training Delivered</a:t>
            </a:r>
          </a:p>
          <a:p>
            <a:pPr indent="166688">
              <a:buFont typeface="Arial" panose="020B0604020202020204" pitchFamily="34" charset="0"/>
              <a:buChar char="•"/>
            </a:pPr>
            <a:r>
              <a:rPr lang="en-US" sz="1000" dirty="0"/>
              <a:t>Issues  and Defects Closed</a:t>
            </a:r>
          </a:p>
          <a:p>
            <a:pPr indent="166688">
              <a:buFont typeface="Arial" panose="020B0604020202020204" pitchFamily="34" charset="0"/>
              <a:buChar char="•"/>
            </a:pPr>
            <a:r>
              <a:rPr lang="en-US" sz="1000" dirty="0"/>
              <a:t>Community Social Media</a:t>
            </a:r>
          </a:p>
          <a:p>
            <a:pPr indent="171450"/>
            <a:r>
              <a:rPr lang="en-US" sz="1000" dirty="0"/>
              <a:t> Continues for 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EB8FB-14E7-4BF1-9CE8-26686F9A256A}"/>
              </a:ext>
            </a:extLst>
          </p:cNvPr>
          <p:cNvSpPr txBox="1"/>
          <p:nvPr/>
        </p:nvSpPr>
        <p:spPr>
          <a:xfrm>
            <a:off x="7613669" y="5277009"/>
            <a:ext cx="17828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Deploy Model to PRD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Load/Validate PRD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Go Live in PRD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Stabilization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System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Value Monitoring and </a:t>
            </a:r>
          </a:p>
          <a:p>
            <a:pPr indent="171450"/>
            <a:r>
              <a:rPr lang="en-US" sz="1000" dirty="0"/>
              <a:t>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Community Social Media Continues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89B26-6637-4974-A648-52C9E7C2FDA8}"/>
              </a:ext>
            </a:extLst>
          </p:cNvPr>
          <p:cNvSpPr txBox="1"/>
          <p:nvPr/>
        </p:nvSpPr>
        <p:spPr>
          <a:xfrm>
            <a:off x="7529274" y="4354288"/>
            <a:ext cx="1278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Post Project Monitoring</a:t>
            </a:r>
          </a:p>
        </p:txBody>
      </p:sp>
    </p:spTree>
    <p:extLst>
      <p:ext uri="{BB962C8B-B14F-4D97-AF65-F5344CB8AC3E}">
        <p14:creationId xmlns:p14="http://schemas.microsoft.com/office/powerpoint/2010/main" val="20443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DA919-7514-4605-B957-76F1BACC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908720"/>
            <a:ext cx="7343775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4B8D89-8FCD-4975-98F6-9101B7470C4C}"/>
              </a:ext>
            </a:extLst>
          </p:cNvPr>
          <p:cNvSpPr txBox="1"/>
          <p:nvPr/>
        </p:nvSpPr>
        <p:spPr>
          <a:xfrm>
            <a:off x="1043608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PMBOK Standard</a:t>
            </a:r>
          </a:p>
        </p:txBody>
      </p:sp>
    </p:spTree>
    <p:extLst>
      <p:ext uri="{BB962C8B-B14F-4D97-AF65-F5344CB8AC3E}">
        <p14:creationId xmlns:p14="http://schemas.microsoft.com/office/powerpoint/2010/main" val="2904032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DA9FA8-5837-4D21-91D2-9F24E071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443037"/>
            <a:ext cx="7191375" cy="3971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0935C-1C1F-4DDC-AA68-EF8DD64EF865}"/>
              </a:ext>
            </a:extLst>
          </p:cNvPr>
          <p:cNvSpPr txBox="1"/>
          <p:nvPr/>
        </p:nvSpPr>
        <p:spPr>
          <a:xfrm>
            <a:off x="575555" y="48251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Cornerstone Concept of Project Management is Managing Through </a:t>
            </a:r>
            <a:r>
              <a:rPr lang="en-US" b="1" u="sng" dirty="0"/>
              <a:t>Influence </a:t>
            </a:r>
          </a:p>
        </p:txBody>
      </p:sp>
    </p:spTree>
    <p:extLst>
      <p:ext uri="{BB962C8B-B14F-4D97-AF65-F5344CB8AC3E}">
        <p14:creationId xmlns:p14="http://schemas.microsoft.com/office/powerpoint/2010/main" val="192189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077E1-0A14-4881-9FAC-FDE59A46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9" y="1052736"/>
            <a:ext cx="8438961" cy="46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5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98854B-CD6D-4D75-9878-3881C541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692696"/>
            <a:ext cx="81629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5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95214D-E13C-4F06-B463-37D325B7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390525"/>
            <a:ext cx="73342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96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74EF1-F5A0-4B75-9282-15B0A55F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138237"/>
            <a:ext cx="79438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6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5AD92-7086-4F01-B043-10BB5A74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740"/>
            <a:ext cx="9144000" cy="42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84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A2AF65-91FA-4D8D-8F27-3C1053A9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5250"/>
            <a:ext cx="6562725" cy="666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3452A-DE4E-46C2-A82F-0FFA4E83F5D6}"/>
              </a:ext>
            </a:extLst>
          </p:cNvPr>
          <p:cNvSpPr txBox="1"/>
          <p:nvPr/>
        </p:nvSpPr>
        <p:spPr>
          <a:xfrm>
            <a:off x="179512" y="522920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of You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C6229A-79B5-4A77-81B7-08D8FCB46B2D}"/>
              </a:ext>
            </a:extLst>
          </p:cNvPr>
          <p:cNvCxnSpPr/>
          <p:nvPr/>
        </p:nvCxnSpPr>
        <p:spPr>
          <a:xfrm>
            <a:off x="1619672" y="5445224"/>
            <a:ext cx="32403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07E05D-86C3-4C3B-8710-05DA30F04459}"/>
              </a:ext>
            </a:extLst>
          </p:cNvPr>
          <p:cNvSpPr txBox="1"/>
          <p:nvPr/>
        </p:nvSpPr>
        <p:spPr>
          <a:xfrm>
            <a:off x="179512" y="422108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as a Team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FA741-5AC6-4534-BE12-B4BD5FE46125}"/>
              </a:ext>
            </a:extLst>
          </p:cNvPr>
          <p:cNvCxnSpPr/>
          <p:nvPr/>
        </p:nvCxnSpPr>
        <p:spPr>
          <a:xfrm>
            <a:off x="1763688" y="4405754"/>
            <a:ext cx="32403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7DC360-0EDD-48EA-A355-B884CCAA0C73}"/>
              </a:ext>
            </a:extLst>
          </p:cNvPr>
          <p:cNvSpPr txBox="1"/>
          <p:nvPr/>
        </p:nvSpPr>
        <p:spPr>
          <a:xfrm>
            <a:off x="134506" y="3244389"/>
            <a:ext cx="206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as Multiple Teams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D58E58-DDD9-4DEB-A27A-4C8953D8179E}"/>
              </a:ext>
            </a:extLst>
          </p:cNvPr>
          <p:cNvCxnSpPr/>
          <p:nvPr/>
        </p:nvCxnSpPr>
        <p:spPr>
          <a:xfrm>
            <a:off x="1115616" y="3573016"/>
            <a:ext cx="32403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7137AF-F47F-4A37-BF58-17EEF7E04BBC}"/>
              </a:ext>
            </a:extLst>
          </p:cNvPr>
          <p:cNvSpPr txBox="1"/>
          <p:nvPr/>
        </p:nvSpPr>
        <p:spPr>
          <a:xfrm>
            <a:off x="2065221" y="3221797"/>
            <a:ext cx="263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A. as Portfolio Mgr.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8AEB0-83FF-4CFE-8020-CC2D4D13E1B0}"/>
              </a:ext>
            </a:extLst>
          </p:cNvPr>
          <p:cNvSpPr txBox="1"/>
          <p:nvPr/>
        </p:nvSpPr>
        <p:spPr>
          <a:xfrm>
            <a:off x="2103946" y="3564416"/>
            <a:ext cx="263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 as Sponsor.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5F1-7A49-4292-AE70-33971E576982}"/>
              </a:ext>
            </a:extLst>
          </p:cNvPr>
          <p:cNvSpPr txBox="1"/>
          <p:nvPr/>
        </p:nvSpPr>
        <p:spPr>
          <a:xfrm>
            <a:off x="323528" y="1167734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Deliverables Make the Organization More Competitive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DA3BC4-C4D9-474F-8D2B-BD5E89376503}"/>
              </a:ext>
            </a:extLst>
          </p:cNvPr>
          <p:cNvCxnSpPr/>
          <p:nvPr/>
        </p:nvCxnSpPr>
        <p:spPr>
          <a:xfrm>
            <a:off x="755576" y="2091064"/>
            <a:ext cx="32403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9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ED5AA-A8B3-4134-8819-9A1C1793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76200"/>
            <a:ext cx="72961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7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92916D-57DB-4833-A632-EF1F6224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85725"/>
            <a:ext cx="46863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23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49ACB-1DED-4DC0-9306-6137AB1E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561975"/>
            <a:ext cx="90487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13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171167" y="1774032"/>
            <a:ext cx="6132910" cy="3806428"/>
            <a:chOff x="276" y="770"/>
            <a:chExt cx="5151" cy="3197"/>
          </a:xfrm>
        </p:grpSpPr>
        <p:sp>
          <p:nvSpPr>
            <p:cNvPr id="3" name="Text Box 3"/>
            <p:cNvSpPr txBox="1">
              <a:spLocks noChangeArrowheads="1"/>
            </p:cNvSpPr>
            <p:nvPr/>
          </p:nvSpPr>
          <p:spPr bwMode="auto">
            <a:xfrm>
              <a:off x="768" y="1344"/>
              <a:ext cx="75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900" b="1" dirty="0"/>
                <a:t>Business Team</a:t>
              </a:r>
              <a:endParaRPr lang="en-US" altLang="en-US" sz="1050" dirty="0"/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1594" y="1206"/>
              <a:ext cx="37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1594" y="1447"/>
              <a:ext cx="37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1594" y="1707"/>
              <a:ext cx="37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594" y="1989"/>
              <a:ext cx="37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594" y="2270"/>
              <a:ext cx="37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594" y="2561"/>
              <a:ext cx="37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594" y="2807"/>
              <a:ext cx="37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739" y="770"/>
              <a:ext cx="556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en-US" sz="1050" b="1" dirty="0"/>
                <a:t>Phase or Cycle 1</a:t>
              </a:r>
            </a:p>
          </p:txBody>
        </p: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484" y="1021"/>
              <a:ext cx="2856" cy="2400"/>
              <a:chOff x="2547" y="1040"/>
              <a:chExt cx="2506" cy="2400"/>
            </a:xfrm>
          </p:grpSpPr>
          <p:sp>
            <p:nvSpPr>
              <p:cNvPr id="83" name="Line 15"/>
              <p:cNvSpPr>
                <a:spLocks noChangeShapeType="1"/>
              </p:cNvSpPr>
              <p:nvPr/>
            </p:nvSpPr>
            <p:spPr bwMode="auto">
              <a:xfrm>
                <a:off x="2547" y="1040"/>
                <a:ext cx="0" cy="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4" name="Line 16"/>
              <p:cNvSpPr>
                <a:spLocks noChangeShapeType="1"/>
              </p:cNvSpPr>
              <p:nvPr/>
            </p:nvSpPr>
            <p:spPr bwMode="auto">
              <a:xfrm>
                <a:off x="4227" y="1040"/>
                <a:ext cx="0" cy="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5" name="Line 17"/>
              <p:cNvSpPr>
                <a:spLocks noChangeShapeType="1"/>
              </p:cNvSpPr>
              <p:nvPr/>
            </p:nvSpPr>
            <p:spPr bwMode="auto">
              <a:xfrm>
                <a:off x="3368" y="1040"/>
                <a:ext cx="0" cy="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6" name="Line 18"/>
              <p:cNvSpPr>
                <a:spLocks noChangeShapeType="1"/>
              </p:cNvSpPr>
              <p:nvPr/>
            </p:nvSpPr>
            <p:spPr bwMode="auto">
              <a:xfrm>
                <a:off x="5053" y="1040"/>
                <a:ext cx="0" cy="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13" name="AutoShape 20"/>
            <p:cNvSpPr>
              <a:spLocks noChangeArrowheads="1"/>
            </p:cNvSpPr>
            <p:nvPr/>
          </p:nvSpPr>
          <p:spPr bwMode="auto">
            <a:xfrm>
              <a:off x="1633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1838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>
              <a:off x="2065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" name="AutoShape 23"/>
            <p:cNvSpPr>
              <a:spLocks noChangeArrowheads="1"/>
            </p:cNvSpPr>
            <p:nvPr/>
          </p:nvSpPr>
          <p:spPr bwMode="auto">
            <a:xfrm>
              <a:off x="2301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" name="AutoShape 24"/>
            <p:cNvSpPr>
              <a:spLocks noChangeArrowheads="1"/>
            </p:cNvSpPr>
            <p:nvPr/>
          </p:nvSpPr>
          <p:spPr bwMode="auto">
            <a:xfrm>
              <a:off x="2122" y="1624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" name="AutoShape 25"/>
            <p:cNvSpPr>
              <a:spLocks noChangeArrowheads="1"/>
            </p:cNvSpPr>
            <p:nvPr/>
          </p:nvSpPr>
          <p:spPr bwMode="auto">
            <a:xfrm>
              <a:off x="1992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" name="AutoShape 26"/>
            <p:cNvSpPr>
              <a:spLocks noChangeArrowheads="1"/>
            </p:cNvSpPr>
            <p:nvPr/>
          </p:nvSpPr>
          <p:spPr bwMode="auto">
            <a:xfrm>
              <a:off x="2047" y="218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" name="AutoShape 27"/>
            <p:cNvSpPr>
              <a:spLocks noChangeArrowheads="1"/>
            </p:cNvSpPr>
            <p:nvPr/>
          </p:nvSpPr>
          <p:spPr bwMode="auto">
            <a:xfrm>
              <a:off x="1911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" name="AutoShape 28"/>
            <p:cNvSpPr>
              <a:spLocks noChangeArrowheads="1"/>
            </p:cNvSpPr>
            <p:nvPr/>
          </p:nvSpPr>
          <p:spPr bwMode="auto">
            <a:xfrm>
              <a:off x="2529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" name="AutoShape 29"/>
            <p:cNvSpPr>
              <a:spLocks noChangeArrowheads="1"/>
            </p:cNvSpPr>
            <p:nvPr/>
          </p:nvSpPr>
          <p:spPr bwMode="auto">
            <a:xfrm>
              <a:off x="2679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" name="AutoShape 30"/>
            <p:cNvSpPr>
              <a:spLocks noChangeArrowheads="1"/>
            </p:cNvSpPr>
            <p:nvPr/>
          </p:nvSpPr>
          <p:spPr bwMode="auto">
            <a:xfrm>
              <a:off x="2870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4" name="AutoShape 31"/>
            <p:cNvSpPr>
              <a:spLocks noChangeArrowheads="1"/>
            </p:cNvSpPr>
            <p:nvPr/>
          </p:nvSpPr>
          <p:spPr bwMode="auto">
            <a:xfrm>
              <a:off x="3197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5" name="AutoShape 32"/>
            <p:cNvSpPr>
              <a:spLocks noChangeArrowheads="1"/>
            </p:cNvSpPr>
            <p:nvPr/>
          </p:nvSpPr>
          <p:spPr bwMode="auto">
            <a:xfrm>
              <a:off x="2578" y="1624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" name="AutoShape 33"/>
            <p:cNvSpPr>
              <a:spLocks noChangeArrowheads="1"/>
            </p:cNvSpPr>
            <p:nvPr/>
          </p:nvSpPr>
          <p:spPr bwMode="auto">
            <a:xfrm>
              <a:off x="2711" y="1624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" name="AutoShape 34"/>
            <p:cNvSpPr>
              <a:spLocks noChangeArrowheads="1"/>
            </p:cNvSpPr>
            <p:nvPr/>
          </p:nvSpPr>
          <p:spPr bwMode="auto">
            <a:xfrm>
              <a:off x="2992" y="1624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8" name="AutoShape 35"/>
            <p:cNvSpPr>
              <a:spLocks noChangeArrowheads="1"/>
            </p:cNvSpPr>
            <p:nvPr/>
          </p:nvSpPr>
          <p:spPr bwMode="auto">
            <a:xfrm>
              <a:off x="3229" y="1624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" name="AutoShape 36"/>
            <p:cNvSpPr>
              <a:spLocks noChangeArrowheads="1"/>
            </p:cNvSpPr>
            <p:nvPr/>
          </p:nvSpPr>
          <p:spPr bwMode="auto">
            <a:xfrm>
              <a:off x="2826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" name="AutoShape 37"/>
            <p:cNvSpPr>
              <a:spLocks noChangeArrowheads="1"/>
            </p:cNvSpPr>
            <p:nvPr/>
          </p:nvSpPr>
          <p:spPr bwMode="auto">
            <a:xfrm>
              <a:off x="2963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" name="AutoShape 38"/>
            <p:cNvSpPr>
              <a:spLocks noChangeArrowheads="1"/>
            </p:cNvSpPr>
            <p:nvPr/>
          </p:nvSpPr>
          <p:spPr bwMode="auto">
            <a:xfrm>
              <a:off x="3109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" name="AutoShape 39"/>
            <p:cNvSpPr>
              <a:spLocks noChangeArrowheads="1"/>
            </p:cNvSpPr>
            <p:nvPr/>
          </p:nvSpPr>
          <p:spPr bwMode="auto">
            <a:xfrm>
              <a:off x="3254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" name="AutoShape 40"/>
            <p:cNvSpPr>
              <a:spLocks noChangeArrowheads="1"/>
            </p:cNvSpPr>
            <p:nvPr/>
          </p:nvSpPr>
          <p:spPr bwMode="auto">
            <a:xfrm>
              <a:off x="2477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" name="AutoShape 41"/>
            <p:cNvSpPr>
              <a:spLocks noChangeArrowheads="1"/>
            </p:cNvSpPr>
            <p:nvPr/>
          </p:nvSpPr>
          <p:spPr bwMode="auto">
            <a:xfrm>
              <a:off x="2614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5" name="AutoShape 42"/>
            <p:cNvSpPr>
              <a:spLocks noChangeArrowheads="1"/>
            </p:cNvSpPr>
            <p:nvPr/>
          </p:nvSpPr>
          <p:spPr bwMode="auto">
            <a:xfrm>
              <a:off x="2662" y="218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6" name="AutoShape 43"/>
            <p:cNvSpPr>
              <a:spLocks noChangeArrowheads="1"/>
            </p:cNvSpPr>
            <p:nvPr/>
          </p:nvSpPr>
          <p:spPr bwMode="auto">
            <a:xfrm>
              <a:off x="3051" y="218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" name="AutoShape 44"/>
            <p:cNvSpPr>
              <a:spLocks noChangeArrowheads="1"/>
            </p:cNvSpPr>
            <p:nvPr/>
          </p:nvSpPr>
          <p:spPr bwMode="auto">
            <a:xfrm>
              <a:off x="3206" y="218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" name="AutoShape 45"/>
            <p:cNvSpPr>
              <a:spLocks noChangeArrowheads="1"/>
            </p:cNvSpPr>
            <p:nvPr/>
          </p:nvSpPr>
          <p:spPr bwMode="auto">
            <a:xfrm>
              <a:off x="3134" y="2476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" name="AutoShape 46"/>
            <p:cNvSpPr>
              <a:spLocks noChangeArrowheads="1"/>
            </p:cNvSpPr>
            <p:nvPr/>
          </p:nvSpPr>
          <p:spPr bwMode="auto">
            <a:xfrm>
              <a:off x="2588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" name="AutoShape 47"/>
            <p:cNvSpPr>
              <a:spLocks noChangeArrowheads="1"/>
            </p:cNvSpPr>
            <p:nvPr/>
          </p:nvSpPr>
          <p:spPr bwMode="auto">
            <a:xfrm>
              <a:off x="3106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" name="AutoShape 48"/>
            <p:cNvSpPr>
              <a:spLocks noChangeArrowheads="1"/>
            </p:cNvSpPr>
            <p:nvPr/>
          </p:nvSpPr>
          <p:spPr bwMode="auto">
            <a:xfrm>
              <a:off x="3844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" name="AutoShape 49"/>
            <p:cNvSpPr>
              <a:spLocks noChangeArrowheads="1"/>
            </p:cNvSpPr>
            <p:nvPr/>
          </p:nvSpPr>
          <p:spPr bwMode="auto">
            <a:xfrm>
              <a:off x="3978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" name="AutoShape 50"/>
            <p:cNvSpPr>
              <a:spLocks noChangeArrowheads="1"/>
            </p:cNvSpPr>
            <p:nvPr/>
          </p:nvSpPr>
          <p:spPr bwMode="auto">
            <a:xfrm>
              <a:off x="4110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" name="AutoShape 51"/>
            <p:cNvSpPr>
              <a:spLocks noChangeArrowheads="1"/>
            </p:cNvSpPr>
            <p:nvPr/>
          </p:nvSpPr>
          <p:spPr bwMode="auto">
            <a:xfrm>
              <a:off x="4245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5" name="AutoShape 52"/>
            <p:cNvSpPr>
              <a:spLocks noChangeArrowheads="1"/>
            </p:cNvSpPr>
            <p:nvPr/>
          </p:nvSpPr>
          <p:spPr bwMode="auto">
            <a:xfrm>
              <a:off x="3441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6" name="AutoShape 53"/>
            <p:cNvSpPr>
              <a:spLocks noChangeArrowheads="1"/>
            </p:cNvSpPr>
            <p:nvPr/>
          </p:nvSpPr>
          <p:spPr bwMode="auto">
            <a:xfrm>
              <a:off x="3578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" name="AutoShape 54"/>
            <p:cNvSpPr>
              <a:spLocks noChangeArrowheads="1"/>
            </p:cNvSpPr>
            <p:nvPr/>
          </p:nvSpPr>
          <p:spPr bwMode="auto">
            <a:xfrm>
              <a:off x="3719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" name="AutoShape 55"/>
            <p:cNvSpPr>
              <a:spLocks noChangeArrowheads="1"/>
            </p:cNvSpPr>
            <p:nvPr/>
          </p:nvSpPr>
          <p:spPr bwMode="auto">
            <a:xfrm>
              <a:off x="3574" y="218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" name="AutoShape 56"/>
            <p:cNvSpPr>
              <a:spLocks noChangeArrowheads="1"/>
            </p:cNvSpPr>
            <p:nvPr/>
          </p:nvSpPr>
          <p:spPr bwMode="auto">
            <a:xfrm>
              <a:off x="4093" y="218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" name="AutoShape 57"/>
            <p:cNvSpPr>
              <a:spLocks noChangeArrowheads="1"/>
            </p:cNvSpPr>
            <p:nvPr/>
          </p:nvSpPr>
          <p:spPr bwMode="auto">
            <a:xfrm>
              <a:off x="3588" y="2476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" name="AutoShape 58"/>
            <p:cNvSpPr>
              <a:spLocks noChangeArrowheads="1"/>
            </p:cNvSpPr>
            <p:nvPr/>
          </p:nvSpPr>
          <p:spPr bwMode="auto">
            <a:xfrm>
              <a:off x="4107" y="2476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" name="AutoShape 59"/>
            <p:cNvSpPr>
              <a:spLocks noChangeArrowheads="1"/>
            </p:cNvSpPr>
            <p:nvPr/>
          </p:nvSpPr>
          <p:spPr bwMode="auto">
            <a:xfrm>
              <a:off x="3834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" name="AutoShape 60"/>
            <p:cNvSpPr>
              <a:spLocks noChangeArrowheads="1"/>
            </p:cNvSpPr>
            <p:nvPr/>
          </p:nvSpPr>
          <p:spPr bwMode="auto">
            <a:xfrm>
              <a:off x="4088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" name="AutoShape 61"/>
            <p:cNvSpPr>
              <a:spLocks noChangeArrowheads="1"/>
            </p:cNvSpPr>
            <p:nvPr/>
          </p:nvSpPr>
          <p:spPr bwMode="auto">
            <a:xfrm>
              <a:off x="4597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" name="AutoShape 62"/>
            <p:cNvSpPr>
              <a:spLocks noChangeArrowheads="1"/>
            </p:cNvSpPr>
            <p:nvPr/>
          </p:nvSpPr>
          <p:spPr bwMode="auto">
            <a:xfrm>
              <a:off x="5116" y="135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" name="AutoShape 63"/>
            <p:cNvSpPr>
              <a:spLocks noChangeArrowheads="1"/>
            </p:cNvSpPr>
            <p:nvPr/>
          </p:nvSpPr>
          <p:spPr bwMode="auto">
            <a:xfrm>
              <a:off x="4467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7" name="AutoShape 64"/>
            <p:cNvSpPr>
              <a:spLocks noChangeArrowheads="1"/>
            </p:cNvSpPr>
            <p:nvPr/>
          </p:nvSpPr>
          <p:spPr bwMode="auto">
            <a:xfrm>
              <a:off x="4986" y="1919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8" name="AutoShape 65"/>
            <p:cNvSpPr>
              <a:spLocks noChangeArrowheads="1"/>
            </p:cNvSpPr>
            <p:nvPr/>
          </p:nvSpPr>
          <p:spPr bwMode="auto">
            <a:xfrm>
              <a:off x="4591" y="218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9" name="AutoShape 66"/>
            <p:cNvSpPr>
              <a:spLocks noChangeArrowheads="1"/>
            </p:cNvSpPr>
            <p:nvPr/>
          </p:nvSpPr>
          <p:spPr bwMode="auto">
            <a:xfrm>
              <a:off x="5110" y="218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0" name="AutoShape 67"/>
            <p:cNvSpPr>
              <a:spLocks noChangeArrowheads="1"/>
            </p:cNvSpPr>
            <p:nvPr/>
          </p:nvSpPr>
          <p:spPr bwMode="auto">
            <a:xfrm>
              <a:off x="4952" y="2188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" name="AutoShape 68"/>
            <p:cNvSpPr>
              <a:spLocks noChangeArrowheads="1"/>
            </p:cNvSpPr>
            <p:nvPr/>
          </p:nvSpPr>
          <p:spPr bwMode="auto">
            <a:xfrm>
              <a:off x="4815" y="2476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" name="AutoShape 69"/>
            <p:cNvSpPr>
              <a:spLocks noChangeArrowheads="1"/>
            </p:cNvSpPr>
            <p:nvPr/>
          </p:nvSpPr>
          <p:spPr bwMode="auto">
            <a:xfrm>
              <a:off x="4952" y="2476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" name="AutoShape 70"/>
            <p:cNvSpPr>
              <a:spLocks noChangeArrowheads="1"/>
            </p:cNvSpPr>
            <p:nvPr/>
          </p:nvSpPr>
          <p:spPr bwMode="auto">
            <a:xfrm>
              <a:off x="5098" y="2476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" name="AutoShape 71"/>
            <p:cNvSpPr>
              <a:spLocks noChangeArrowheads="1"/>
            </p:cNvSpPr>
            <p:nvPr/>
          </p:nvSpPr>
          <p:spPr bwMode="auto">
            <a:xfrm>
              <a:off x="5243" y="2476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" name="AutoShape 72"/>
            <p:cNvSpPr>
              <a:spLocks noChangeArrowheads="1"/>
            </p:cNvSpPr>
            <p:nvPr/>
          </p:nvSpPr>
          <p:spPr bwMode="auto">
            <a:xfrm>
              <a:off x="4466" y="2476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" name="AutoShape 73"/>
            <p:cNvSpPr>
              <a:spLocks noChangeArrowheads="1"/>
            </p:cNvSpPr>
            <p:nvPr/>
          </p:nvSpPr>
          <p:spPr bwMode="auto">
            <a:xfrm>
              <a:off x="4603" y="2476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" name="AutoShape 74"/>
            <p:cNvSpPr>
              <a:spLocks noChangeArrowheads="1"/>
            </p:cNvSpPr>
            <p:nvPr/>
          </p:nvSpPr>
          <p:spPr bwMode="auto">
            <a:xfrm>
              <a:off x="5167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" name="AutoShape 75"/>
            <p:cNvSpPr>
              <a:spLocks noChangeArrowheads="1"/>
            </p:cNvSpPr>
            <p:nvPr/>
          </p:nvSpPr>
          <p:spPr bwMode="auto">
            <a:xfrm>
              <a:off x="4438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9" name="AutoShape 76"/>
            <p:cNvSpPr>
              <a:spLocks noChangeArrowheads="1"/>
            </p:cNvSpPr>
            <p:nvPr/>
          </p:nvSpPr>
          <p:spPr bwMode="auto">
            <a:xfrm>
              <a:off x="4582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0" name="AutoShape 77"/>
            <p:cNvSpPr>
              <a:spLocks noChangeArrowheads="1"/>
            </p:cNvSpPr>
            <p:nvPr/>
          </p:nvSpPr>
          <p:spPr bwMode="auto">
            <a:xfrm>
              <a:off x="4696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" name="AutoShape 78"/>
            <p:cNvSpPr>
              <a:spLocks noChangeArrowheads="1"/>
            </p:cNvSpPr>
            <p:nvPr/>
          </p:nvSpPr>
          <p:spPr bwMode="auto">
            <a:xfrm>
              <a:off x="4822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" name="AutoShape 79"/>
            <p:cNvSpPr>
              <a:spLocks noChangeArrowheads="1"/>
            </p:cNvSpPr>
            <p:nvPr/>
          </p:nvSpPr>
          <p:spPr bwMode="auto">
            <a:xfrm>
              <a:off x="5047" y="2765"/>
              <a:ext cx="112" cy="1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AutoShape 80"/>
            <p:cNvSpPr>
              <a:spLocks noChangeArrowheads="1"/>
            </p:cNvSpPr>
            <p:nvPr/>
          </p:nvSpPr>
          <p:spPr bwMode="auto">
            <a:xfrm>
              <a:off x="2390" y="3352"/>
              <a:ext cx="186" cy="1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" name="AutoShape 81"/>
            <p:cNvSpPr>
              <a:spLocks noChangeArrowheads="1"/>
            </p:cNvSpPr>
            <p:nvPr/>
          </p:nvSpPr>
          <p:spPr bwMode="auto">
            <a:xfrm>
              <a:off x="3322" y="3352"/>
              <a:ext cx="186" cy="1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" name="AutoShape 82"/>
            <p:cNvSpPr>
              <a:spLocks noChangeArrowheads="1"/>
            </p:cNvSpPr>
            <p:nvPr/>
          </p:nvSpPr>
          <p:spPr bwMode="auto">
            <a:xfrm>
              <a:off x="4304" y="3352"/>
              <a:ext cx="186" cy="1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" name="AutoShape 83"/>
            <p:cNvSpPr>
              <a:spLocks noChangeArrowheads="1"/>
            </p:cNvSpPr>
            <p:nvPr/>
          </p:nvSpPr>
          <p:spPr bwMode="auto">
            <a:xfrm>
              <a:off x="5241" y="3352"/>
              <a:ext cx="186" cy="19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" name="Line 84"/>
            <p:cNvSpPr>
              <a:spLocks noChangeShapeType="1"/>
            </p:cNvSpPr>
            <p:nvPr/>
          </p:nvSpPr>
          <p:spPr bwMode="auto">
            <a:xfrm>
              <a:off x="838" y="3725"/>
              <a:ext cx="45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" name="Text Box 85"/>
            <p:cNvSpPr txBox="1">
              <a:spLocks noChangeArrowheads="1"/>
            </p:cNvSpPr>
            <p:nvPr/>
          </p:nvSpPr>
          <p:spPr bwMode="auto">
            <a:xfrm>
              <a:off x="4822" y="3773"/>
              <a:ext cx="35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900" b="1"/>
                <a:t>Time</a:t>
              </a:r>
            </a:p>
          </p:txBody>
        </p:sp>
        <p:sp>
          <p:nvSpPr>
            <p:cNvPr id="79" name="Text Box 86"/>
            <p:cNvSpPr txBox="1">
              <a:spLocks noChangeArrowheads="1"/>
            </p:cNvSpPr>
            <p:nvPr/>
          </p:nvSpPr>
          <p:spPr bwMode="auto">
            <a:xfrm>
              <a:off x="4512" y="3003"/>
              <a:ext cx="801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sz="900" b="1" i="1"/>
                <a:t>Phase Transition Gates</a:t>
              </a:r>
            </a:p>
          </p:txBody>
        </p:sp>
        <p:sp>
          <p:nvSpPr>
            <p:cNvPr id="80" name="Line 87"/>
            <p:cNvSpPr>
              <a:spLocks noChangeShapeType="1"/>
            </p:cNvSpPr>
            <p:nvPr/>
          </p:nvSpPr>
          <p:spPr bwMode="auto">
            <a:xfrm>
              <a:off x="5110" y="3293"/>
              <a:ext cx="9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1" name="Text Box 88"/>
            <p:cNvSpPr txBox="1">
              <a:spLocks noChangeArrowheads="1"/>
            </p:cNvSpPr>
            <p:nvPr/>
          </p:nvSpPr>
          <p:spPr bwMode="auto">
            <a:xfrm rot="10800000" flipH="1">
              <a:off x="276" y="1107"/>
              <a:ext cx="330" cy="2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ctr" eaLnBrk="0" hangingPunct="0"/>
              <a:r>
                <a:rPr lang="en-US" altLang="en-US" sz="1350" b="1" i="1"/>
                <a:t>Project Manager’s Purview</a:t>
              </a:r>
            </a:p>
          </p:txBody>
        </p:sp>
        <p:sp>
          <p:nvSpPr>
            <p:cNvPr id="82" name="AutoShape 89"/>
            <p:cNvSpPr>
              <a:spLocks/>
            </p:cNvSpPr>
            <p:nvPr/>
          </p:nvSpPr>
          <p:spPr bwMode="auto">
            <a:xfrm>
              <a:off x="564" y="1421"/>
              <a:ext cx="226" cy="2352"/>
            </a:xfrm>
            <a:prstGeom prst="leftBrace">
              <a:avLst>
                <a:gd name="adj1" fmla="val 86726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87" name="Group 90"/>
          <p:cNvGrpSpPr>
            <a:grpSpLocks/>
          </p:cNvGrpSpPr>
          <p:nvPr/>
        </p:nvGrpSpPr>
        <p:grpSpPr bwMode="auto">
          <a:xfrm>
            <a:off x="2842805" y="4457700"/>
            <a:ext cx="857250" cy="285750"/>
            <a:chOff x="1680" y="3168"/>
            <a:chExt cx="720" cy="240"/>
          </a:xfrm>
        </p:grpSpPr>
        <p:sp>
          <p:nvSpPr>
            <p:cNvPr id="88" name="Text Box 91"/>
            <p:cNvSpPr txBox="1">
              <a:spLocks noChangeArrowheads="1"/>
            </p:cNvSpPr>
            <p:nvPr/>
          </p:nvSpPr>
          <p:spPr bwMode="auto">
            <a:xfrm>
              <a:off x="1680" y="3168"/>
              <a:ext cx="72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900"/>
                <a:t>Exit Criteria</a:t>
              </a:r>
            </a:p>
          </p:txBody>
        </p:sp>
        <p:sp>
          <p:nvSpPr>
            <p:cNvPr id="89" name="AutoShape 92"/>
            <p:cNvSpPr>
              <a:spLocks/>
            </p:cNvSpPr>
            <p:nvPr/>
          </p:nvSpPr>
          <p:spPr bwMode="auto">
            <a:xfrm rot="-16200000">
              <a:off x="1944" y="3144"/>
              <a:ext cx="48" cy="480"/>
            </a:xfrm>
            <a:prstGeom prst="righ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90" name="Group 93"/>
          <p:cNvGrpSpPr>
            <a:grpSpLocks/>
          </p:cNvGrpSpPr>
          <p:nvPr/>
        </p:nvGrpSpPr>
        <p:grpSpPr bwMode="auto">
          <a:xfrm>
            <a:off x="3928655" y="4457700"/>
            <a:ext cx="857250" cy="285750"/>
            <a:chOff x="1680" y="3168"/>
            <a:chExt cx="720" cy="240"/>
          </a:xfrm>
        </p:grpSpPr>
        <p:sp>
          <p:nvSpPr>
            <p:cNvPr id="91" name="Text Box 94"/>
            <p:cNvSpPr txBox="1">
              <a:spLocks noChangeArrowheads="1"/>
            </p:cNvSpPr>
            <p:nvPr/>
          </p:nvSpPr>
          <p:spPr bwMode="auto">
            <a:xfrm>
              <a:off x="1680" y="3168"/>
              <a:ext cx="72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900"/>
                <a:t>Exit Criteria</a:t>
              </a:r>
            </a:p>
          </p:txBody>
        </p:sp>
        <p:sp>
          <p:nvSpPr>
            <p:cNvPr id="92" name="AutoShape 95"/>
            <p:cNvSpPr>
              <a:spLocks/>
            </p:cNvSpPr>
            <p:nvPr/>
          </p:nvSpPr>
          <p:spPr bwMode="auto">
            <a:xfrm rot="-16200000">
              <a:off x="1944" y="3144"/>
              <a:ext cx="48" cy="480"/>
            </a:xfrm>
            <a:prstGeom prst="righ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93" name="Group 96"/>
          <p:cNvGrpSpPr>
            <a:grpSpLocks/>
          </p:cNvGrpSpPr>
          <p:nvPr/>
        </p:nvGrpSpPr>
        <p:grpSpPr bwMode="auto">
          <a:xfrm>
            <a:off x="5071655" y="4457700"/>
            <a:ext cx="857250" cy="285750"/>
            <a:chOff x="1680" y="3168"/>
            <a:chExt cx="720" cy="240"/>
          </a:xfrm>
        </p:grpSpPr>
        <p:sp>
          <p:nvSpPr>
            <p:cNvPr id="94" name="Text Box 97"/>
            <p:cNvSpPr txBox="1">
              <a:spLocks noChangeArrowheads="1"/>
            </p:cNvSpPr>
            <p:nvPr/>
          </p:nvSpPr>
          <p:spPr bwMode="auto">
            <a:xfrm>
              <a:off x="1680" y="3168"/>
              <a:ext cx="72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900"/>
                <a:t>Exit Criteria</a:t>
              </a:r>
            </a:p>
          </p:txBody>
        </p:sp>
        <p:sp>
          <p:nvSpPr>
            <p:cNvPr id="95" name="AutoShape 98"/>
            <p:cNvSpPr>
              <a:spLocks/>
            </p:cNvSpPr>
            <p:nvPr/>
          </p:nvSpPr>
          <p:spPr bwMode="auto">
            <a:xfrm rot="-16200000">
              <a:off x="1944" y="3144"/>
              <a:ext cx="48" cy="480"/>
            </a:xfrm>
            <a:prstGeom prst="righ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97" name="Text Box 11"/>
          <p:cNvSpPr txBox="1">
            <a:spLocks noChangeArrowheads="1"/>
          </p:cNvSpPr>
          <p:nvPr/>
        </p:nvSpPr>
        <p:spPr bwMode="auto">
          <a:xfrm>
            <a:off x="3994931" y="1774031"/>
            <a:ext cx="66198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1050" b="1" dirty="0"/>
              <a:t>Phase or Cycle 2</a:t>
            </a:r>
          </a:p>
        </p:txBody>
      </p:sp>
      <p:sp>
        <p:nvSpPr>
          <p:cNvPr id="98" name="Text Box 11"/>
          <p:cNvSpPr txBox="1">
            <a:spLocks noChangeArrowheads="1"/>
          </p:cNvSpPr>
          <p:nvPr/>
        </p:nvSpPr>
        <p:spPr bwMode="auto">
          <a:xfrm>
            <a:off x="5085760" y="1782916"/>
            <a:ext cx="66198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1050" b="1" dirty="0"/>
              <a:t>Phase or Cycle 3</a:t>
            </a:r>
          </a:p>
        </p:txBody>
      </p:sp>
      <p:sp>
        <p:nvSpPr>
          <p:cNvPr id="99" name="Text Box 11"/>
          <p:cNvSpPr txBox="1">
            <a:spLocks noChangeArrowheads="1"/>
          </p:cNvSpPr>
          <p:nvPr/>
        </p:nvSpPr>
        <p:spPr bwMode="auto">
          <a:xfrm>
            <a:off x="6300023" y="1782916"/>
            <a:ext cx="66198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1050" b="1" dirty="0"/>
              <a:t>Phase or Cycle 4</a:t>
            </a:r>
          </a:p>
        </p:txBody>
      </p:sp>
      <p:sp>
        <p:nvSpPr>
          <p:cNvPr id="100" name="Text Box 3"/>
          <p:cNvSpPr txBox="1">
            <a:spLocks noChangeArrowheads="1"/>
          </p:cNvSpPr>
          <p:nvPr/>
        </p:nvSpPr>
        <p:spPr bwMode="auto">
          <a:xfrm>
            <a:off x="1615786" y="2762616"/>
            <a:ext cx="124264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900" b="1" dirty="0"/>
              <a:t>Internal Development</a:t>
            </a:r>
            <a:endParaRPr lang="en-US" altLang="en-US" sz="1050" dirty="0"/>
          </a:p>
        </p:txBody>
      </p:sp>
      <p:sp>
        <p:nvSpPr>
          <p:cNvPr id="101" name="Text Box 3"/>
          <p:cNvSpPr txBox="1">
            <a:spLocks noChangeArrowheads="1"/>
          </p:cNvSpPr>
          <p:nvPr/>
        </p:nvSpPr>
        <p:spPr bwMode="auto">
          <a:xfrm>
            <a:off x="1624663" y="3104859"/>
            <a:ext cx="125867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900" b="1" dirty="0"/>
              <a:t>External Development</a:t>
            </a:r>
            <a:endParaRPr lang="en-US" altLang="en-US" sz="1050" dirty="0"/>
          </a:p>
        </p:txBody>
      </p:sp>
      <p:sp>
        <p:nvSpPr>
          <p:cNvPr id="102" name="Text Box 3"/>
          <p:cNvSpPr txBox="1">
            <a:spLocks noChangeArrowheads="1"/>
          </p:cNvSpPr>
          <p:nvPr/>
        </p:nvSpPr>
        <p:spPr bwMode="auto">
          <a:xfrm>
            <a:off x="1837513" y="3423047"/>
            <a:ext cx="79541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900" b="1" dirty="0">
                <a:solidFill>
                  <a:srgbClr val="0070C0"/>
                </a:solidFill>
              </a:rPr>
              <a:t>Data Science</a:t>
            </a:r>
            <a:endParaRPr lang="en-US" altLang="en-US" sz="1050" dirty="0">
              <a:solidFill>
                <a:srgbClr val="0070C0"/>
              </a:solidFill>
            </a:endParaRPr>
          </a:p>
        </p:txBody>
      </p:sp>
      <p:sp>
        <p:nvSpPr>
          <p:cNvPr id="103" name="Text Box 3"/>
          <p:cNvSpPr txBox="1">
            <a:spLocks noChangeArrowheads="1"/>
          </p:cNvSpPr>
          <p:nvPr/>
        </p:nvSpPr>
        <p:spPr bwMode="auto">
          <a:xfrm>
            <a:off x="2074937" y="3770418"/>
            <a:ext cx="58702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900" b="1" dirty="0"/>
              <a:t>Vendors</a:t>
            </a:r>
            <a:endParaRPr lang="en-US" altLang="en-US" sz="1050" dirty="0"/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2075644" y="3770418"/>
            <a:ext cx="58702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900" b="1" dirty="0"/>
              <a:t>Vendors</a:t>
            </a:r>
            <a:endParaRPr lang="en-US" altLang="en-US" sz="1050" dirty="0"/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1837513" y="4050506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900" b="1" dirty="0"/>
              <a:t>Other Teams</a:t>
            </a:r>
          </a:p>
          <a:p>
            <a:pPr eaLnBrk="0" hangingPunct="0"/>
            <a:r>
              <a:rPr lang="en-US" altLang="en-US" sz="900" b="1" dirty="0"/>
              <a:t> and Systems</a:t>
            </a:r>
            <a:endParaRPr lang="en-US" alt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7B78C7D-0898-44CC-A5CF-25538935EE2B}"/>
              </a:ext>
            </a:extLst>
          </p:cNvPr>
          <p:cNvSpPr txBox="1"/>
          <p:nvPr/>
        </p:nvSpPr>
        <p:spPr>
          <a:xfrm>
            <a:off x="611560" y="332656"/>
            <a:ext cx="7920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Useful Structure For Planning and Controlling Technical Projects</a:t>
            </a:r>
          </a:p>
        </p:txBody>
      </p:sp>
    </p:spTree>
    <p:extLst>
      <p:ext uri="{BB962C8B-B14F-4D97-AF65-F5344CB8AC3E}">
        <p14:creationId xmlns:p14="http://schemas.microsoft.com/office/powerpoint/2010/main" val="3033680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CD39-F7B0-43FE-BA42-C68FFD50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664460"/>
          </a:xfrm>
        </p:spPr>
        <p:txBody>
          <a:bodyPr/>
          <a:lstStyle/>
          <a:p>
            <a:r>
              <a:rPr lang="en-US" sz="2700" dirty="0"/>
              <a:t>Events in a Waterfall or Agile Project Life 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E36BC-61C9-4E31-8B93-8E53CE43E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045451" y="5647136"/>
            <a:ext cx="641350" cy="273844"/>
          </a:xfrm>
        </p:spPr>
        <p:txBody>
          <a:bodyPr/>
          <a:lstStyle/>
          <a:p>
            <a:fld id="{F3CC8599-2170-457E-A319-169CCEF6F2B6}" type="slidenum">
              <a:rPr lang="en-US" smtClean="0"/>
              <a:t>49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8FBF38-B53B-42D2-804C-ADE1B0F0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70" y="2132032"/>
            <a:ext cx="4605666" cy="259696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72B7863-B32A-436C-89F9-275C6EFAD287}"/>
              </a:ext>
            </a:extLst>
          </p:cNvPr>
          <p:cNvGrpSpPr/>
          <p:nvPr/>
        </p:nvGrpSpPr>
        <p:grpSpPr>
          <a:xfrm>
            <a:off x="534252" y="1727689"/>
            <a:ext cx="1097062" cy="483766"/>
            <a:chOff x="887506" y="957109"/>
            <a:chExt cx="1462749" cy="645021"/>
          </a:xfrm>
          <a:solidFill>
            <a:srgbClr val="FFFF00"/>
          </a:solidFill>
        </p:grpSpPr>
        <p:sp>
          <p:nvSpPr>
            <p:cNvPr id="41" name="Callout: Double Bent Line with Border and Accent Bar 40">
              <a:extLst>
                <a:ext uri="{FF2B5EF4-FFF2-40B4-BE49-F238E27FC236}">
                  <a16:creationId xmlns:a16="http://schemas.microsoft.com/office/drawing/2014/main" id="{E20544A4-7B75-4FA2-B9C9-D2EA71216419}"/>
                </a:ext>
              </a:extLst>
            </p:cNvPr>
            <p:cNvSpPr/>
            <p:nvPr/>
          </p:nvSpPr>
          <p:spPr>
            <a:xfrm rot="10800000">
              <a:off x="887506" y="957109"/>
              <a:ext cx="1462749" cy="645021"/>
            </a:xfrm>
            <a:prstGeom prst="accent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9254"/>
                <a:gd name="adj6" fmla="val -37811"/>
                <a:gd name="adj7" fmla="val -45479"/>
                <a:gd name="adj8" fmla="val -161856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73F6BA-F82B-47F5-BB90-42367CD4887B}"/>
                </a:ext>
              </a:extLst>
            </p:cNvPr>
            <p:cNvSpPr txBox="1"/>
            <p:nvPr/>
          </p:nvSpPr>
          <p:spPr>
            <a:xfrm>
              <a:off x="1095161" y="1061597"/>
              <a:ext cx="11833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itchFamily="34" charset="0"/>
                  <a:cs typeface="Arial" pitchFamily="34" charset="0"/>
                </a:rPr>
                <a:t>Events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D05C72-757B-4F69-B895-D25E7DA44D8F}"/>
              </a:ext>
            </a:extLst>
          </p:cNvPr>
          <p:cNvGrpSpPr/>
          <p:nvPr/>
        </p:nvGrpSpPr>
        <p:grpSpPr>
          <a:xfrm>
            <a:off x="631225" y="4761039"/>
            <a:ext cx="1097062" cy="488756"/>
            <a:chOff x="887506" y="957109"/>
            <a:chExt cx="1462749" cy="651674"/>
          </a:xfrm>
          <a:solidFill>
            <a:srgbClr val="FFFF00"/>
          </a:solidFill>
        </p:grpSpPr>
        <p:sp>
          <p:nvSpPr>
            <p:cNvPr id="44" name="Callout: Double Bent Line with Border and Accent Bar 43">
              <a:extLst>
                <a:ext uri="{FF2B5EF4-FFF2-40B4-BE49-F238E27FC236}">
                  <a16:creationId xmlns:a16="http://schemas.microsoft.com/office/drawing/2014/main" id="{1F186803-9E35-46B8-AE47-7FB1AAEE2046}"/>
                </a:ext>
              </a:extLst>
            </p:cNvPr>
            <p:cNvSpPr/>
            <p:nvPr/>
          </p:nvSpPr>
          <p:spPr>
            <a:xfrm rot="10800000">
              <a:off x="887506" y="957109"/>
              <a:ext cx="1462749" cy="645021"/>
            </a:xfrm>
            <a:prstGeom prst="accent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9254"/>
                <a:gd name="adj6" fmla="val -37811"/>
                <a:gd name="adj7" fmla="val 235962"/>
                <a:gd name="adj8" fmla="val -109456"/>
              </a:avLst>
            </a:prstGeom>
            <a:grpFill/>
            <a:ln w="381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0DD2D4F-33D3-41AC-9856-674930EBAA2E}"/>
                </a:ext>
              </a:extLst>
            </p:cNvPr>
            <p:cNvSpPr txBox="1"/>
            <p:nvPr/>
          </p:nvSpPr>
          <p:spPr>
            <a:xfrm>
              <a:off x="1027210" y="993230"/>
              <a:ext cx="1183342" cy="61555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itchFamily="34" charset="0"/>
                  <a:cs typeface="Arial" pitchFamily="34" charset="0"/>
                </a:rPr>
                <a:t>Work Streams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5E497E-865B-425E-A845-ABC13D277F23}"/>
              </a:ext>
            </a:extLst>
          </p:cNvPr>
          <p:cNvGrpSpPr/>
          <p:nvPr/>
        </p:nvGrpSpPr>
        <p:grpSpPr>
          <a:xfrm>
            <a:off x="7496882" y="2132031"/>
            <a:ext cx="1135955" cy="483766"/>
            <a:chOff x="10181253" y="1623406"/>
            <a:chExt cx="1514606" cy="645021"/>
          </a:xfrm>
        </p:grpSpPr>
        <p:sp>
          <p:nvSpPr>
            <p:cNvPr id="47" name="Callout: Double Bent Line with Border and Accent Bar 46">
              <a:extLst>
                <a:ext uri="{FF2B5EF4-FFF2-40B4-BE49-F238E27FC236}">
                  <a16:creationId xmlns:a16="http://schemas.microsoft.com/office/drawing/2014/main" id="{912D6B5F-2699-4FC7-ACD1-6929E7933099}"/>
                </a:ext>
              </a:extLst>
            </p:cNvPr>
            <p:cNvSpPr/>
            <p:nvPr/>
          </p:nvSpPr>
          <p:spPr>
            <a:xfrm>
              <a:off x="10233110" y="1623406"/>
              <a:ext cx="1462749" cy="645021"/>
            </a:xfrm>
            <a:prstGeom prst="accent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9254"/>
                <a:gd name="adj6" fmla="val -37811"/>
                <a:gd name="adj7" fmla="val 235962"/>
                <a:gd name="adj8" fmla="val -109456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A96913-49AF-4724-91B2-B29264431111}"/>
                </a:ext>
              </a:extLst>
            </p:cNvPr>
            <p:cNvSpPr txBox="1"/>
            <p:nvPr/>
          </p:nvSpPr>
          <p:spPr>
            <a:xfrm>
              <a:off x="10181253" y="1623406"/>
              <a:ext cx="1514606" cy="61555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itchFamily="34" charset="0"/>
                  <a:cs typeface="Arial" pitchFamily="34" charset="0"/>
                </a:rPr>
                <a:t>Key Deliverables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75543E-1206-4D6D-8D3B-0006F9D88329}"/>
              </a:ext>
            </a:extLst>
          </p:cNvPr>
          <p:cNvGrpSpPr/>
          <p:nvPr/>
        </p:nvGrpSpPr>
        <p:grpSpPr>
          <a:xfrm>
            <a:off x="7345037" y="5023888"/>
            <a:ext cx="1177506" cy="646331"/>
            <a:chOff x="10155324" y="1913677"/>
            <a:chExt cx="1514606" cy="1254526"/>
          </a:xfrm>
        </p:grpSpPr>
        <p:sp>
          <p:nvSpPr>
            <p:cNvPr id="50" name="Callout: Double Bent Line with Border and Accent Bar 49">
              <a:extLst>
                <a:ext uri="{FF2B5EF4-FFF2-40B4-BE49-F238E27FC236}">
                  <a16:creationId xmlns:a16="http://schemas.microsoft.com/office/drawing/2014/main" id="{36B94FD2-63F9-481C-8865-1CA887B49FAA}"/>
                </a:ext>
              </a:extLst>
            </p:cNvPr>
            <p:cNvSpPr/>
            <p:nvPr/>
          </p:nvSpPr>
          <p:spPr>
            <a:xfrm>
              <a:off x="10207181" y="1935941"/>
              <a:ext cx="1462749" cy="645021"/>
            </a:xfrm>
            <a:prstGeom prst="accent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9254"/>
                <a:gd name="adj6" fmla="val -37811"/>
                <a:gd name="adj7" fmla="val -256038"/>
                <a:gd name="adj8" fmla="val -114972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3CA7C9-859C-4DB6-A6E1-0422BBBB843C}"/>
                </a:ext>
              </a:extLst>
            </p:cNvPr>
            <p:cNvSpPr txBox="1"/>
            <p:nvPr/>
          </p:nvSpPr>
          <p:spPr>
            <a:xfrm>
              <a:off x="10155324" y="1913677"/>
              <a:ext cx="1514606" cy="125452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itchFamily="34" charset="0"/>
                  <a:cs typeface="Arial" pitchFamily="34" charset="0"/>
                </a:rPr>
                <a:t>Quality and Completion Criteria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B459C92-D063-4190-9813-6252B8DA1694}"/>
              </a:ext>
            </a:extLst>
          </p:cNvPr>
          <p:cNvSpPr/>
          <p:nvPr/>
        </p:nvSpPr>
        <p:spPr>
          <a:xfrm>
            <a:off x="2627784" y="3429000"/>
            <a:ext cx="576064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414F08DC-387C-4721-9EFF-4A83926BD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110" y="3385592"/>
            <a:ext cx="79541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900" b="1" dirty="0">
                <a:solidFill>
                  <a:srgbClr val="0070C0"/>
                </a:solidFill>
              </a:rPr>
              <a:t>Data Science</a:t>
            </a:r>
            <a:endParaRPr lang="en-US" altLang="en-US" sz="105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6459B-C365-4DA2-B695-7075E7E40957}"/>
              </a:ext>
            </a:extLst>
          </p:cNvPr>
          <p:cNvSpPr txBox="1"/>
          <p:nvPr/>
        </p:nvSpPr>
        <p:spPr>
          <a:xfrm>
            <a:off x="2066270" y="188640"/>
            <a:ext cx="488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PRIMMS Structure</a:t>
            </a:r>
          </a:p>
        </p:txBody>
      </p:sp>
    </p:spTree>
    <p:extLst>
      <p:ext uri="{BB962C8B-B14F-4D97-AF65-F5344CB8AC3E}">
        <p14:creationId xmlns:p14="http://schemas.microsoft.com/office/powerpoint/2010/main" val="17040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A691C-847B-4A7E-9F3B-33968667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14300"/>
            <a:ext cx="79724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9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CD39-F7B0-43FE-BA42-C68FFD50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>
                <a:latin typeface="Arial" pitchFamily="34" charset="0"/>
                <a:cs typeface="Arial" pitchFamily="34" charset="0"/>
              </a:rPr>
              <a:t>Examples of Events in PRIMMS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E36BC-61C9-4E31-8B93-8E53CE43E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8599-2170-457E-A319-169CCEF6F2B6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E6631-F99F-4862-9E74-1C7071E7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768"/>
            <a:ext cx="9144000" cy="456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57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CD39-F7B0-43FE-BA42-C68FFD50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3228"/>
            <a:ext cx="8229600" cy="558953"/>
          </a:xfrm>
        </p:spPr>
        <p:txBody>
          <a:bodyPr/>
          <a:lstStyle/>
          <a:p>
            <a:r>
              <a:rPr lang="en-US" sz="2700" dirty="0"/>
              <a:t>Slip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B00D1-763F-4116-A292-E1AD23676F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8599-2170-457E-A319-169CCEF6F2B6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4806A-3BAE-4E91-8838-5BC4D69C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32" y="1684683"/>
            <a:ext cx="5874062" cy="3853551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C9FBF499-78FF-4FEC-8175-A7D8697A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225" y="1906234"/>
            <a:ext cx="2328530" cy="95259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z="1350" dirty="0">
                <a:latin typeface="Arial" pitchFamily="34" charset="0"/>
                <a:cs typeface="Arial" pitchFamily="34" charset="0"/>
              </a:rPr>
              <a:t>The Slip Chart helps communicate Integrated Schedule and Quality status</a:t>
            </a:r>
          </a:p>
        </p:txBody>
      </p:sp>
    </p:spTree>
    <p:extLst>
      <p:ext uri="{BB962C8B-B14F-4D97-AF65-F5344CB8AC3E}">
        <p14:creationId xmlns:p14="http://schemas.microsoft.com/office/powerpoint/2010/main" val="567795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CD39-F7B0-43FE-BA42-C68FFD50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563820"/>
          </a:xfrm>
        </p:spPr>
        <p:txBody>
          <a:bodyPr/>
          <a:lstStyle/>
          <a:p>
            <a:r>
              <a:rPr lang="en-US" sz="2700" dirty="0"/>
              <a:t>Session 5: </a:t>
            </a:r>
            <a:r>
              <a:rPr lang="en-US" sz="2700" dirty="0">
                <a:hlinkClick r:id="rId3"/>
              </a:rPr>
              <a:t>Quality Gates</a:t>
            </a:r>
            <a:r>
              <a:rPr lang="en-US" sz="27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46A3-7E4A-4122-AF64-AA8FEE1E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26" y="1627049"/>
            <a:ext cx="8229600" cy="2387470"/>
          </a:xfrm>
        </p:spPr>
        <p:txBody>
          <a:bodyPr>
            <a:normAutofit lnSpcReduction="10000"/>
          </a:bodyPr>
          <a:lstStyle/>
          <a:p>
            <a:pPr marL="257175" indent="-257175"/>
            <a:r>
              <a:rPr lang="en-US" sz="1350" b="1" dirty="0"/>
              <a:t>Session Objectives</a:t>
            </a:r>
          </a:p>
          <a:p>
            <a:pPr marL="519113" lvl="1" indent="-260747">
              <a:spcBef>
                <a:spcPts val="450"/>
              </a:spcBef>
              <a:buFont typeface="Courier New" panose="02070309020205020404" pitchFamily="49" charset="0"/>
              <a:buChar char="o"/>
            </a:pPr>
            <a:r>
              <a:rPr lang="en-US" sz="1200" dirty="0"/>
              <a:t>Define and maintain Exit Criteria</a:t>
            </a:r>
          </a:p>
          <a:p>
            <a:pPr marL="519113" lvl="1" indent="-260747">
              <a:spcBef>
                <a:spcPts val="450"/>
              </a:spcBef>
              <a:buFont typeface="Courier New" panose="02070309020205020404" pitchFamily="49" charset="0"/>
              <a:buChar char="o"/>
            </a:pPr>
            <a:r>
              <a:rPr lang="en-US" sz="1200" dirty="0"/>
              <a:t>Define and maintain Quality Gates</a:t>
            </a:r>
          </a:p>
          <a:p>
            <a:pPr marL="519113" lvl="1" indent="-260747">
              <a:spcBef>
                <a:spcPts val="450"/>
              </a:spcBef>
              <a:buFont typeface="Courier New" panose="02070309020205020404" pitchFamily="49" charset="0"/>
              <a:buChar char="o"/>
            </a:pPr>
            <a:r>
              <a:rPr lang="en-US" sz="1200" dirty="0"/>
              <a:t>Define and maintain Deliverables</a:t>
            </a:r>
          </a:p>
          <a:p>
            <a:pPr marL="257175" indent="-257175">
              <a:spcBef>
                <a:spcPts val="900"/>
              </a:spcBef>
            </a:pPr>
            <a:r>
              <a:rPr lang="en-US" sz="1350" b="1" dirty="0"/>
              <a:t>Demo / Real Life Example</a:t>
            </a:r>
          </a:p>
          <a:p>
            <a:pPr marL="257175" indent="-257175">
              <a:spcBef>
                <a:spcPts val="900"/>
              </a:spcBef>
            </a:pPr>
            <a:r>
              <a:rPr lang="en-US" sz="1350" b="1" dirty="0"/>
              <a:t>Exercises</a:t>
            </a:r>
          </a:p>
          <a:p>
            <a:pPr marL="519113" lvl="1" indent="-260747">
              <a:spcBef>
                <a:spcPts val="450"/>
              </a:spcBef>
              <a:buFont typeface="Courier New" panose="02070309020205020404" pitchFamily="49" charset="0"/>
              <a:buChar char="o"/>
            </a:pPr>
            <a:r>
              <a:rPr lang="en-US" sz="1200" dirty="0"/>
              <a:t>Maintain Exit Criteria for an Event</a:t>
            </a:r>
          </a:p>
          <a:p>
            <a:pPr marL="519113" lvl="1" indent="-260747">
              <a:spcBef>
                <a:spcPts val="450"/>
              </a:spcBef>
              <a:buFont typeface="Courier New" panose="02070309020205020404" pitchFamily="49" charset="0"/>
              <a:buChar char="o"/>
            </a:pPr>
            <a:r>
              <a:rPr lang="en-US" sz="1200" dirty="0"/>
              <a:t>Maintain Quality Gates for and Event</a:t>
            </a:r>
          </a:p>
          <a:p>
            <a:pPr marL="519113" lvl="1" indent="-260747">
              <a:spcBef>
                <a:spcPts val="450"/>
              </a:spcBef>
              <a:buFont typeface="Courier New" panose="02070309020205020404" pitchFamily="49" charset="0"/>
              <a:buChar char="o"/>
            </a:pPr>
            <a:r>
              <a:rPr lang="en-US" sz="1200" dirty="0"/>
              <a:t>Maintain Deliverables for an 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6EE0B-44C6-471A-B815-BA5A366C0F95}"/>
              </a:ext>
            </a:extLst>
          </p:cNvPr>
          <p:cNvSpPr txBox="1"/>
          <p:nvPr/>
        </p:nvSpPr>
        <p:spPr>
          <a:xfrm>
            <a:off x="580126" y="4136661"/>
            <a:ext cx="82296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135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Quality Gate*</a:t>
            </a:r>
            <a:r>
              <a:rPr lang="en-US" sz="135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is a set of completion criteria and sufficiency standards that, upon attainment, constitute event completion. Quality Gates are particularly important for making Event Go-No Go Decisions for authorizing a team to move forward toward a next event.</a:t>
            </a:r>
          </a:p>
          <a:p>
            <a:endParaRPr lang="en-US" sz="135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350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*Historically PMI’s PMBOK has referred to these as Phase Gates and Stage Gates.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7F33-F0BB-4B75-8682-ECF8F67BE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8599-2170-457E-A319-169CCEF6F2B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2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CD39-F7B0-43FE-BA42-C68FFD50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2632"/>
            <a:ext cx="8229600" cy="857250"/>
          </a:xfrm>
        </p:spPr>
        <p:txBody>
          <a:bodyPr/>
          <a:lstStyle/>
          <a:p>
            <a:r>
              <a:rPr lang="en-US" sz="2700" dirty="0"/>
              <a:t>Quality Gate Drivers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7F33-F0BB-4B75-8682-ECF8F67BE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8599-2170-457E-A319-169CCEF6F2B6}" type="slidenum">
              <a:rPr lang="en-US" smtClean="0"/>
              <a:t>53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A1E51A-FD1E-4161-8246-3231B242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97" y="1599882"/>
            <a:ext cx="6604069" cy="39091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E27B26-A2FE-4B4C-94EB-2DE021175273}"/>
              </a:ext>
            </a:extLst>
          </p:cNvPr>
          <p:cNvSpPr/>
          <p:nvPr/>
        </p:nvSpPr>
        <p:spPr>
          <a:xfrm>
            <a:off x="4572000" y="4293096"/>
            <a:ext cx="4248472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998C1-3F44-43FB-8DDD-812903FE4237}"/>
              </a:ext>
            </a:extLst>
          </p:cNvPr>
          <p:cNvSpPr/>
          <p:nvPr/>
        </p:nvSpPr>
        <p:spPr>
          <a:xfrm rot="2737625">
            <a:off x="4787626" y="4336230"/>
            <a:ext cx="720080" cy="202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E4F14-8416-4533-871C-EC185E556345}"/>
              </a:ext>
            </a:extLst>
          </p:cNvPr>
          <p:cNvSpPr/>
          <p:nvPr/>
        </p:nvSpPr>
        <p:spPr>
          <a:xfrm>
            <a:off x="3635896" y="2739185"/>
            <a:ext cx="576064" cy="185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64ED4A97-DB8F-4402-BB21-8F6A0BD58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6222" y="2694112"/>
            <a:ext cx="79541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900" b="1" dirty="0">
                <a:solidFill>
                  <a:srgbClr val="0070C0"/>
                </a:solidFill>
              </a:rPr>
              <a:t>Data Science</a:t>
            </a:r>
            <a:endParaRPr lang="en-US" alt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880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CD39-F7B0-43FE-BA42-C68FFD50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3228"/>
            <a:ext cx="8229600" cy="576869"/>
          </a:xfrm>
        </p:spPr>
        <p:txBody>
          <a:bodyPr/>
          <a:lstStyle/>
          <a:p>
            <a:r>
              <a:rPr lang="en-US" sz="2700" dirty="0">
                <a:latin typeface="Arial" pitchFamily="34" charset="0"/>
                <a:cs typeface="Arial" pitchFamily="34" charset="0"/>
              </a:rPr>
              <a:t>PRIMMS Three Level WBS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7F33-F0BB-4B75-8682-ECF8F67BE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8599-2170-457E-A319-169CCEF6F2B6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D6807-33B6-4313-897A-8A058F8D7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12" y="1504232"/>
            <a:ext cx="6852914" cy="3967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CFF72-D02F-4677-9552-E504E9ADD5B8}"/>
              </a:ext>
            </a:extLst>
          </p:cNvPr>
          <p:cNvSpPr txBox="1"/>
          <p:nvPr/>
        </p:nvSpPr>
        <p:spPr>
          <a:xfrm>
            <a:off x="7039300" y="1504232"/>
            <a:ext cx="183356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Hint:</a:t>
            </a:r>
            <a:r>
              <a:rPr lang="en-US" sz="135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There is an option upload the WBS structure via Excel.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AE410-546C-4A91-B02F-C15FA53BF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3050" y="1408528"/>
            <a:ext cx="431921" cy="4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0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EE611-A95D-4E6E-9C6C-B9F81C45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394"/>
            <a:ext cx="9144000" cy="53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0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6BFDA-06C5-440E-A0A1-5EB92FDA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76250"/>
            <a:ext cx="80391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9635C-E552-42F2-B89E-98CFA282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448675" cy="1895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983E9-3A77-4D23-B2B3-4C2D5302CBCC}"/>
              </a:ext>
            </a:extLst>
          </p:cNvPr>
          <p:cNvSpPr txBox="1"/>
          <p:nvPr/>
        </p:nvSpPr>
        <p:spPr>
          <a:xfrm>
            <a:off x="3313659" y="256490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Predictive Life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616C8-6F92-4427-82ED-C3BAA70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17032"/>
            <a:ext cx="6838950" cy="222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ABA92-3259-43F0-A458-F73711B04A5B}"/>
              </a:ext>
            </a:extLst>
          </p:cNvPr>
          <p:cNvSpPr txBox="1"/>
          <p:nvPr/>
        </p:nvSpPr>
        <p:spPr>
          <a:xfrm>
            <a:off x="3299917" y="592316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Iterative Life cycle</a:t>
            </a:r>
          </a:p>
        </p:txBody>
      </p:sp>
    </p:spTree>
    <p:extLst>
      <p:ext uri="{BB962C8B-B14F-4D97-AF65-F5344CB8AC3E}">
        <p14:creationId xmlns:p14="http://schemas.microsoft.com/office/powerpoint/2010/main" val="3461139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2A91B-80E1-40DB-ACBB-ADB57302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76672"/>
            <a:ext cx="7962900" cy="2495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3FBB40-212E-4C3F-81DD-CB546365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3429000"/>
            <a:ext cx="8648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42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D6E53-13FB-48B3-A1F6-C1D10BFE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196752"/>
            <a:ext cx="7962900" cy="2495550"/>
          </a:xfrm>
          <a:prstGeom prst="rect">
            <a:avLst/>
          </a:prstGeom>
        </p:spPr>
      </p:pic>
      <p:sp>
        <p:nvSpPr>
          <p:cNvPr id="3" name="Diamond 2">
            <a:extLst>
              <a:ext uri="{FF2B5EF4-FFF2-40B4-BE49-F238E27FC236}">
                <a16:creationId xmlns:a16="http://schemas.microsoft.com/office/drawing/2014/main" id="{A6D20C7C-D4AB-4307-8394-A929733325F6}"/>
              </a:ext>
            </a:extLst>
          </p:cNvPr>
          <p:cNvSpPr/>
          <p:nvPr/>
        </p:nvSpPr>
        <p:spPr>
          <a:xfrm>
            <a:off x="1331640" y="3187824"/>
            <a:ext cx="1080120" cy="10801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50891D03-012C-42CF-B484-4746228B39BB}"/>
              </a:ext>
            </a:extLst>
          </p:cNvPr>
          <p:cNvSpPr/>
          <p:nvPr/>
        </p:nvSpPr>
        <p:spPr>
          <a:xfrm>
            <a:off x="2411760" y="3187824"/>
            <a:ext cx="1080120" cy="10801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65CB571F-9617-4DEA-92C1-58B869B4E786}"/>
              </a:ext>
            </a:extLst>
          </p:cNvPr>
          <p:cNvSpPr/>
          <p:nvPr/>
        </p:nvSpPr>
        <p:spPr>
          <a:xfrm>
            <a:off x="3491880" y="3206675"/>
            <a:ext cx="1080120" cy="10801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9FC75-57A4-4B22-81AD-ABFA35688DC2}"/>
              </a:ext>
            </a:extLst>
          </p:cNvPr>
          <p:cNvSpPr txBox="1"/>
          <p:nvPr/>
        </p:nvSpPr>
        <p:spPr>
          <a:xfrm>
            <a:off x="1385962" y="447481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DC45-9780-42E7-B3D1-AAEF493C0814}"/>
              </a:ext>
            </a:extLst>
          </p:cNvPr>
          <p:cNvSpPr txBox="1"/>
          <p:nvPr/>
        </p:nvSpPr>
        <p:spPr>
          <a:xfrm>
            <a:off x="2412355" y="447481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08512-634B-4D53-8C81-FD6E4208750A}"/>
              </a:ext>
            </a:extLst>
          </p:cNvPr>
          <p:cNvSpPr txBox="1"/>
          <p:nvPr/>
        </p:nvSpPr>
        <p:spPr>
          <a:xfrm>
            <a:off x="3491880" y="447481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785DC-F1CF-42CD-9BA9-19C96C182DA0}"/>
              </a:ext>
            </a:extLst>
          </p:cNvPr>
          <p:cNvSpPr txBox="1"/>
          <p:nvPr/>
        </p:nvSpPr>
        <p:spPr>
          <a:xfrm>
            <a:off x="1250789" y="3517725"/>
            <a:ext cx="124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Deliverable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EF1CA-87A6-41D6-8046-88DC70F0F1F2}"/>
              </a:ext>
            </a:extLst>
          </p:cNvPr>
          <p:cNvSpPr txBox="1"/>
          <p:nvPr/>
        </p:nvSpPr>
        <p:spPr>
          <a:xfrm>
            <a:off x="2343376" y="3510226"/>
            <a:ext cx="124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Deliverable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517F4-686E-410F-8CD8-578D159BFE2F}"/>
              </a:ext>
            </a:extLst>
          </p:cNvPr>
          <p:cNvSpPr txBox="1"/>
          <p:nvPr/>
        </p:nvSpPr>
        <p:spPr>
          <a:xfrm>
            <a:off x="3457688" y="3529077"/>
            <a:ext cx="124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Deliverable 3</a:t>
            </a:r>
          </a:p>
        </p:txBody>
      </p:sp>
    </p:spTree>
    <p:extLst>
      <p:ext uri="{BB962C8B-B14F-4D97-AF65-F5344CB8AC3E}">
        <p14:creationId xmlns:p14="http://schemas.microsoft.com/office/powerpoint/2010/main" val="131686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26465-023A-4E49-8740-BF56E11A703A}"/>
              </a:ext>
            </a:extLst>
          </p:cNvPr>
          <p:cNvSpPr txBox="1"/>
          <p:nvPr/>
        </p:nvSpPr>
        <p:spPr>
          <a:xfrm>
            <a:off x="971600" y="116632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Course Project Guidance Part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B8113-0C13-4DE2-A45A-15A9684D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066"/>
            <a:ext cx="9144000" cy="436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0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514EC6-2FC2-4774-860D-71FD99FF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27" y="857250"/>
            <a:ext cx="8640962" cy="20071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D061E-0447-4BC8-AAD8-0A538EDC2E20}"/>
              </a:ext>
            </a:extLst>
          </p:cNvPr>
          <p:cNvCxnSpPr/>
          <p:nvPr/>
        </p:nvCxnSpPr>
        <p:spPr>
          <a:xfrm flipV="1">
            <a:off x="4842937" y="3344554"/>
            <a:ext cx="2129051" cy="198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B73BBB-7FFC-469B-AFEA-108CEE453A9B}"/>
              </a:ext>
            </a:extLst>
          </p:cNvPr>
          <p:cNvSpPr txBox="1"/>
          <p:nvPr/>
        </p:nvSpPr>
        <p:spPr>
          <a:xfrm rot="18901745">
            <a:off x="5360242" y="3410072"/>
            <a:ext cx="15488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Deploy Excel Workbooks to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2F926-C890-46AB-B621-80E58F4CFCD8}"/>
              </a:ext>
            </a:extLst>
          </p:cNvPr>
          <p:cNvSpPr txBox="1"/>
          <p:nvPr/>
        </p:nvSpPr>
        <p:spPr>
          <a:xfrm>
            <a:off x="1223317" y="869715"/>
            <a:ext cx="7759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Once the ML Model is Progressively Proven In Value, It is Deployed With Increasing Investment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658646-4773-4F34-8018-084BA190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50" y="2936965"/>
            <a:ext cx="1507409" cy="2800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EF9CDE-203C-480D-A2C6-A3598251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16" y="2887275"/>
            <a:ext cx="1507409" cy="2800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17A1D-0230-4DB2-A005-CD4E937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897" y="2838049"/>
            <a:ext cx="1507409" cy="28009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610E91-FF36-4E25-B400-C2470AEE23C9}"/>
              </a:ext>
            </a:extLst>
          </p:cNvPr>
          <p:cNvCxnSpPr>
            <a:cxnSpLocks/>
          </p:cNvCxnSpPr>
          <p:nvPr/>
        </p:nvCxnSpPr>
        <p:spPr>
          <a:xfrm flipV="1">
            <a:off x="2336221" y="3344555"/>
            <a:ext cx="1850230" cy="1763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629EAC-25E3-4256-8734-B8A1E9C521BA}"/>
              </a:ext>
            </a:extLst>
          </p:cNvPr>
          <p:cNvSpPr txBox="1"/>
          <p:nvPr/>
        </p:nvSpPr>
        <p:spPr>
          <a:xfrm>
            <a:off x="341727" y="4546362"/>
            <a:ext cx="910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First POC Prototype</a:t>
            </a:r>
          </a:p>
          <a:p>
            <a:pPr algn="ctr"/>
            <a:r>
              <a:rPr lang="en-US" sz="1200" dirty="0"/>
              <a:t>User Desktop Only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2C6143-C57C-4A5C-B1F7-89529F385998}"/>
              </a:ext>
            </a:extLst>
          </p:cNvPr>
          <p:cNvCxnSpPr>
            <a:cxnSpLocks/>
          </p:cNvCxnSpPr>
          <p:nvPr/>
        </p:nvCxnSpPr>
        <p:spPr>
          <a:xfrm flipV="1">
            <a:off x="7990973" y="4149090"/>
            <a:ext cx="991715" cy="1096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7EE9D9-0D31-45A1-B170-77CBBD7B96B0}"/>
              </a:ext>
            </a:extLst>
          </p:cNvPr>
          <p:cNvSpPr txBox="1"/>
          <p:nvPr/>
        </p:nvSpPr>
        <p:spPr>
          <a:xfrm rot="18901745">
            <a:off x="8164938" y="3387517"/>
            <a:ext cx="11725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Deploy to Server or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ADB2F-5C9C-44CF-96A4-17CF2BABC6B7}"/>
              </a:ext>
            </a:extLst>
          </p:cNvPr>
          <p:cNvSpPr txBox="1"/>
          <p:nvPr/>
        </p:nvSpPr>
        <p:spPr>
          <a:xfrm>
            <a:off x="1130433" y="5671993"/>
            <a:ext cx="18502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Value From Insights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34B6-5099-421D-A6EE-9EE05B4F5BFC}"/>
              </a:ext>
            </a:extLst>
          </p:cNvPr>
          <p:cNvSpPr txBox="1"/>
          <p:nvPr/>
        </p:nvSpPr>
        <p:spPr>
          <a:xfrm>
            <a:off x="3495360" y="5498934"/>
            <a:ext cx="33584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Value From Better </a:t>
            </a:r>
          </a:p>
          <a:p>
            <a:r>
              <a:rPr lang="en-US" sz="1350" dirty="0">
                <a:solidFill>
                  <a:srgbClr val="FF0000"/>
                </a:solidFill>
              </a:rPr>
              <a:t>Decision Making In a Function/Process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7AA60-25FB-47D6-A90A-2B3E1150C8BD}"/>
              </a:ext>
            </a:extLst>
          </p:cNvPr>
          <p:cNvSpPr txBox="1"/>
          <p:nvPr/>
        </p:nvSpPr>
        <p:spPr>
          <a:xfrm>
            <a:off x="6648282" y="5495519"/>
            <a:ext cx="33584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Value From Better </a:t>
            </a:r>
          </a:p>
          <a:p>
            <a:r>
              <a:rPr lang="en-US" sz="1350" dirty="0">
                <a:solidFill>
                  <a:srgbClr val="FF0000"/>
                </a:solidFill>
              </a:rPr>
              <a:t>Decision Making En Masse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1B7E95-1DF2-46DE-B5C6-7993730BDABC}"/>
              </a:ext>
            </a:extLst>
          </p:cNvPr>
          <p:cNvSpPr txBox="1"/>
          <p:nvPr/>
        </p:nvSpPr>
        <p:spPr>
          <a:xfrm>
            <a:off x="3114891" y="4494900"/>
            <a:ext cx="910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Second Iteration</a:t>
            </a:r>
          </a:p>
          <a:p>
            <a:pPr algn="ctr"/>
            <a:r>
              <a:rPr lang="en-US" sz="1200" dirty="0"/>
              <a:t>Modeling at Desktop Only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64ADE8-A781-4D39-B754-EC7A6A6F5390}"/>
              </a:ext>
            </a:extLst>
          </p:cNvPr>
          <p:cNvSpPr txBox="1"/>
          <p:nvPr/>
        </p:nvSpPr>
        <p:spPr>
          <a:xfrm>
            <a:off x="6457487" y="4436973"/>
            <a:ext cx="910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Third Iteration</a:t>
            </a:r>
          </a:p>
          <a:p>
            <a:pPr algn="ctr"/>
            <a:r>
              <a:rPr lang="en-US" sz="1200" dirty="0"/>
              <a:t>Modeling at Desktop or Cloud</a:t>
            </a:r>
          </a:p>
        </p:txBody>
      </p:sp>
    </p:spTree>
    <p:extLst>
      <p:ext uri="{BB962C8B-B14F-4D97-AF65-F5344CB8AC3E}">
        <p14:creationId xmlns:p14="http://schemas.microsoft.com/office/powerpoint/2010/main" val="3756177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0" y="84320"/>
            <a:ext cx="8936072" cy="4954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1821" y="-63841"/>
            <a:ext cx="696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Revised CRISP-DM Project Methodology with Deliverables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B4014-F895-479F-931F-6B1D838F3EEC}"/>
              </a:ext>
            </a:extLst>
          </p:cNvPr>
          <p:cNvSpPr txBox="1"/>
          <p:nvPr/>
        </p:nvSpPr>
        <p:spPr>
          <a:xfrm>
            <a:off x="28045" y="5247619"/>
            <a:ext cx="30605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Project Charter, Value Map and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Baseline Project Schedule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Business Sign-off and Project Authorization. Scope Change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First Baseline Prototype Completed in Dev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Risk Management Survey—VOT Begins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Issues and Gaps Documented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Phase Exit Review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Status Begins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Community-Social Media Begins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C835D1-E5C3-4885-BF0A-39933B29182E}"/>
              </a:ext>
            </a:extLst>
          </p:cNvPr>
          <p:cNvSpPr/>
          <p:nvPr/>
        </p:nvSpPr>
        <p:spPr>
          <a:xfrm rot="5400000">
            <a:off x="1503351" y="3757039"/>
            <a:ext cx="165372" cy="28157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AEE896-FAC3-4673-ABFF-BA1B18BB9FD1}"/>
              </a:ext>
            </a:extLst>
          </p:cNvPr>
          <p:cNvSpPr/>
          <p:nvPr/>
        </p:nvSpPr>
        <p:spPr>
          <a:xfrm rot="5400000">
            <a:off x="4374215" y="3753188"/>
            <a:ext cx="280331" cy="28515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EED9259-9545-4341-A453-A7513C8FC25C}"/>
              </a:ext>
            </a:extLst>
          </p:cNvPr>
          <p:cNvSpPr/>
          <p:nvPr/>
        </p:nvSpPr>
        <p:spPr>
          <a:xfrm rot="5400000">
            <a:off x="6611726" y="4478532"/>
            <a:ext cx="243896" cy="1437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6C127-0E13-4BF7-9BFF-E8E28C7213C5}"/>
              </a:ext>
            </a:extLst>
          </p:cNvPr>
          <p:cNvSpPr txBox="1"/>
          <p:nvPr/>
        </p:nvSpPr>
        <p:spPr>
          <a:xfrm>
            <a:off x="2993930" y="5362578"/>
            <a:ext cx="373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Second Prototype Completed in Dev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Future State Process Developed with ETL Data Modeled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Future State Process Documented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 Schedule Updated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Issues and Defects Captured and Closed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Phase Exit Review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VOT Continues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Status Continues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Community Social Media Continues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CA769D-6AB5-456A-B0D7-DB4E7A261FE3}"/>
              </a:ext>
            </a:extLst>
          </p:cNvPr>
          <p:cNvSpPr/>
          <p:nvPr/>
        </p:nvSpPr>
        <p:spPr>
          <a:xfrm rot="5400000">
            <a:off x="8125263" y="4478532"/>
            <a:ext cx="243896" cy="1437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DC5AF-9DD5-425E-8CD5-6266708041C3}"/>
              </a:ext>
            </a:extLst>
          </p:cNvPr>
          <p:cNvSpPr txBox="1"/>
          <p:nvPr/>
        </p:nvSpPr>
        <p:spPr>
          <a:xfrm>
            <a:off x="6019743" y="5314578"/>
            <a:ext cx="37374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Third Prototype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Test Scripts Created</a:t>
            </a:r>
          </a:p>
          <a:p>
            <a:pPr indent="171450"/>
            <a:r>
              <a:rPr lang="en-US" sz="1000" dirty="0"/>
              <a:t> and Executed in 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User Acceptance Testing</a:t>
            </a:r>
          </a:p>
          <a:p>
            <a:pPr marL="166688"/>
            <a:r>
              <a:rPr lang="en-US" sz="1000" dirty="0"/>
              <a:t>Completed with full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Training Scripts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User Training Delivered</a:t>
            </a:r>
          </a:p>
          <a:p>
            <a:pPr indent="166688">
              <a:buFont typeface="Arial" panose="020B0604020202020204" pitchFamily="34" charset="0"/>
              <a:buChar char="•"/>
            </a:pPr>
            <a:r>
              <a:rPr lang="en-US" sz="1000" dirty="0"/>
              <a:t>Issues  and Defects Closed</a:t>
            </a:r>
          </a:p>
          <a:p>
            <a:pPr indent="166688">
              <a:buFont typeface="Arial" panose="020B0604020202020204" pitchFamily="34" charset="0"/>
              <a:buChar char="•"/>
            </a:pPr>
            <a:r>
              <a:rPr lang="en-US" sz="1000" dirty="0"/>
              <a:t>Community Social Media</a:t>
            </a:r>
          </a:p>
          <a:p>
            <a:pPr indent="171450"/>
            <a:r>
              <a:rPr lang="en-US" sz="1000" dirty="0"/>
              <a:t> Continues for 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EB8FB-14E7-4BF1-9CE8-26686F9A256A}"/>
              </a:ext>
            </a:extLst>
          </p:cNvPr>
          <p:cNvSpPr txBox="1"/>
          <p:nvPr/>
        </p:nvSpPr>
        <p:spPr>
          <a:xfrm>
            <a:off x="7613669" y="5277009"/>
            <a:ext cx="17828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Deploy Model to PRD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Load/Validate PRD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Go Live in PRD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Stabilization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System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Value Monitoring and </a:t>
            </a:r>
          </a:p>
          <a:p>
            <a:pPr indent="171450"/>
            <a:r>
              <a:rPr lang="en-US" sz="1000" dirty="0"/>
              <a:t>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Community Social Media Continues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89B26-6637-4974-A648-52C9E7C2FDA8}"/>
              </a:ext>
            </a:extLst>
          </p:cNvPr>
          <p:cNvSpPr txBox="1"/>
          <p:nvPr/>
        </p:nvSpPr>
        <p:spPr>
          <a:xfrm>
            <a:off x="7529274" y="4354288"/>
            <a:ext cx="1278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Post Project Monitoring</a:t>
            </a:r>
          </a:p>
        </p:txBody>
      </p:sp>
    </p:spTree>
    <p:extLst>
      <p:ext uri="{BB962C8B-B14F-4D97-AF65-F5344CB8AC3E}">
        <p14:creationId xmlns:p14="http://schemas.microsoft.com/office/powerpoint/2010/main" val="3289943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a\AppData\Local\Temp\SNAGHTML5b02e238.PNG">
            <a:extLst>
              <a:ext uri="{FF2B5EF4-FFF2-40B4-BE49-F238E27FC236}">
                <a16:creationId xmlns:a16="http://schemas.microsoft.com/office/drawing/2014/main" id="{0A629458-366E-4D42-B2F4-DBBD0F45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29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210D2B-9A1B-4453-84DE-61846045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" y="1484784"/>
            <a:ext cx="9144000" cy="4934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A6D74-68E8-4A21-8E7E-E72E33A4C2E9}"/>
              </a:ext>
            </a:extLst>
          </p:cNvPr>
          <p:cNvSpPr txBox="1"/>
          <p:nvPr/>
        </p:nvSpPr>
        <p:spPr>
          <a:xfrm>
            <a:off x="683568" y="47667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Bank Case Study and Dataset</a:t>
            </a:r>
          </a:p>
        </p:txBody>
      </p:sp>
    </p:spTree>
    <p:extLst>
      <p:ext uri="{BB962C8B-B14F-4D97-AF65-F5344CB8AC3E}">
        <p14:creationId xmlns:p14="http://schemas.microsoft.com/office/powerpoint/2010/main" val="63539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76200" y="2683101"/>
            <a:ext cx="762000" cy="685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04192" y="12086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&lt;----------------------------Value Drivers-----------------------&gt;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37392" y="740012"/>
            <a:ext cx="1066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12382" y="837852"/>
            <a:ext cx="17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Improved Competitive</a:t>
            </a:r>
          </a:p>
          <a:p>
            <a:pPr algn="ctr"/>
            <a:r>
              <a:rPr lang="en-US" sz="1400" b="1" dirty="0"/>
              <a:t> Position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29202" y="700494"/>
            <a:ext cx="1066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47661" y="871478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Operational Efficiencies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318772" y="693899"/>
            <a:ext cx="1066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21012" y="776200"/>
            <a:ext cx="12128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Revenue &amp; Margin Growth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051335" y="635133"/>
            <a:ext cx="1066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978310" y="729210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Employee Satisfaction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07747" y="160829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77682" y="159028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81017" y="1576124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08342" y="156440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57" name="Rounded Rectangle 27">
            <a:extLst>
              <a:ext uri="{FF2B5EF4-FFF2-40B4-BE49-F238E27FC236}">
                <a16:creationId xmlns:a16="http://schemas.microsoft.com/office/drawing/2014/main" id="{E814B740-524E-46F3-869C-946A5514C361}"/>
              </a:ext>
            </a:extLst>
          </p:cNvPr>
          <p:cNvSpPr/>
          <p:nvPr/>
        </p:nvSpPr>
        <p:spPr>
          <a:xfrm>
            <a:off x="6733292" y="675888"/>
            <a:ext cx="1066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0CD97A-5747-4092-A5B6-EB2228A553C8}"/>
              </a:ext>
            </a:extLst>
          </p:cNvPr>
          <p:cNvSpPr txBox="1"/>
          <p:nvPr/>
        </p:nvSpPr>
        <p:spPr>
          <a:xfrm>
            <a:off x="6657674" y="787183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Customer Satisfaction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C6CDB6-439A-45F6-A082-E59B722E89DD}"/>
              </a:ext>
            </a:extLst>
          </p:cNvPr>
          <p:cNvSpPr txBox="1"/>
          <p:nvPr/>
        </p:nvSpPr>
        <p:spPr>
          <a:xfrm>
            <a:off x="8056911" y="155596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08DD450-5B7F-4F61-8E70-B4BDE2D722AD}"/>
              </a:ext>
            </a:extLst>
          </p:cNvPr>
          <p:cNvSpPr/>
          <p:nvPr/>
        </p:nvSpPr>
        <p:spPr>
          <a:xfrm>
            <a:off x="105348" y="3869956"/>
            <a:ext cx="762000" cy="685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8EDB4BE-9B47-4A5A-924A-E4BCF1792203}"/>
              </a:ext>
            </a:extLst>
          </p:cNvPr>
          <p:cNvSpPr/>
          <p:nvPr/>
        </p:nvSpPr>
        <p:spPr>
          <a:xfrm>
            <a:off x="139293" y="5012987"/>
            <a:ext cx="762000" cy="685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37DA733-3AB9-47CF-A80B-D49358114B9C}"/>
              </a:ext>
            </a:extLst>
          </p:cNvPr>
          <p:cNvSpPr/>
          <p:nvPr/>
        </p:nvSpPr>
        <p:spPr>
          <a:xfrm>
            <a:off x="139293" y="5983416"/>
            <a:ext cx="762000" cy="685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BCDA8-00B0-4A71-9ED7-DBA568A45E7C}"/>
              </a:ext>
            </a:extLst>
          </p:cNvPr>
          <p:cNvSpPr txBox="1"/>
          <p:nvPr/>
        </p:nvSpPr>
        <p:spPr>
          <a:xfrm>
            <a:off x="69239" y="2832438"/>
            <a:ext cx="82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Marketing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CE101-BB11-49A1-946E-6FDF76C4034A}"/>
              </a:ext>
            </a:extLst>
          </p:cNvPr>
          <p:cNvSpPr/>
          <p:nvPr/>
        </p:nvSpPr>
        <p:spPr>
          <a:xfrm>
            <a:off x="1585250" y="2617686"/>
            <a:ext cx="7433288" cy="4051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A50350-D7EC-4E36-B204-B4850A1B7AA1}"/>
              </a:ext>
            </a:extLst>
          </p:cNvPr>
          <p:cNvCxnSpPr>
            <a:cxnSpLocks/>
          </p:cNvCxnSpPr>
          <p:nvPr/>
        </p:nvCxnSpPr>
        <p:spPr>
          <a:xfrm>
            <a:off x="1585250" y="2982982"/>
            <a:ext cx="7433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661614" y="2651618"/>
            <a:ext cx="3940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Customer Churn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0E523AF-3D81-4354-A078-9AA53534D294}"/>
              </a:ext>
            </a:extLst>
          </p:cNvPr>
          <p:cNvSpPr/>
          <p:nvPr/>
        </p:nvSpPr>
        <p:spPr>
          <a:xfrm rot="5400000">
            <a:off x="2693387" y="1977707"/>
            <a:ext cx="611902" cy="52676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CF86A12-52EA-4C05-8F28-E9520CF27C06}"/>
              </a:ext>
            </a:extLst>
          </p:cNvPr>
          <p:cNvSpPr/>
          <p:nvPr/>
        </p:nvSpPr>
        <p:spPr>
          <a:xfrm rot="5400000">
            <a:off x="4156430" y="1952240"/>
            <a:ext cx="611902" cy="52676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7202F98-080F-4E97-9B60-FF4789D25779}"/>
              </a:ext>
            </a:extLst>
          </p:cNvPr>
          <p:cNvSpPr/>
          <p:nvPr/>
        </p:nvSpPr>
        <p:spPr>
          <a:xfrm rot="5400000">
            <a:off x="5619472" y="1955437"/>
            <a:ext cx="611902" cy="52676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6B02A458-BB9C-40C8-948C-34DE72A8EB4E}"/>
              </a:ext>
            </a:extLst>
          </p:cNvPr>
          <p:cNvSpPr/>
          <p:nvPr/>
        </p:nvSpPr>
        <p:spPr>
          <a:xfrm rot="5400000">
            <a:off x="6924810" y="1949180"/>
            <a:ext cx="611902" cy="52676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C428F37-3DE1-4ADD-95D5-97764B686D7B}"/>
              </a:ext>
            </a:extLst>
          </p:cNvPr>
          <p:cNvSpPr/>
          <p:nvPr/>
        </p:nvSpPr>
        <p:spPr>
          <a:xfrm rot="5400000">
            <a:off x="8278784" y="1944219"/>
            <a:ext cx="611902" cy="52676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683809" y="3028287"/>
            <a:ext cx="438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Improved Customer Lifetime Value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B9A181-4D4B-4AA2-9F7B-73E3898A38C4}"/>
              </a:ext>
            </a:extLst>
          </p:cNvPr>
          <p:cNvCxnSpPr>
            <a:cxnSpLocks/>
          </p:cNvCxnSpPr>
          <p:nvPr/>
        </p:nvCxnSpPr>
        <p:spPr>
          <a:xfrm>
            <a:off x="1585250" y="3368861"/>
            <a:ext cx="7433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039F45A-8052-4F8C-BE95-9C5F724B2C6D}"/>
              </a:ext>
            </a:extLst>
          </p:cNvPr>
          <p:cNvSpPr txBox="1"/>
          <p:nvPr/>
        </p:nvSpPr>
        <p:spPr>
          <a:xfrm>
            <a:off x="1683809" y="3402562"/>
            <a:ext cx="438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5% increased Gross Profit Margins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EF7162-F0C4-4FA2-89DB-1F41C8F68A02}"/>
              </a:ext>
            </a:extLst>
          </p:cNvPr>
          <p:cNvCxnSpPr>
            <a:cxnSpLocks/>
          </p:cNvCxnSpPr>
          <p:nvPr/>
        </p:nvCxnSpPr>
        <p:spPr>
          <a:xfrm>
            <a:off x="1602128" y="3722281"/>
            <a:ext cx="7433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15AD622-832A-4AF9-9F45-AB0B1C97B15D}"/>
              </a:ext>
            </a:extLst>
          </p:cNvPr>
          <p:cNvCxnSpPr>
            <a:cxnSpLocks/>
          </p:cNvCxnSpPr>
          <p:nvPr/>
        </p:nvCxnSpPr>
        <p:spPr>
          <a:xfrm>
            <a:off x="1602128" y="4191000"/>
            <a:ext cx="7433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DBEE827-983E-4F4B-951A-FCC2E4A129D0}"/>
              </a:ext>
            </a:extLst>
          </p:cNvPr>
          <p:cNvSpPr txBox="1"/>
          <p:nvPr/>
        </p:nvSpPr>
        <p:spPr>
          <a:xfrm>
            <a:off x="1683809" y="3800383"/>
            <a:ext cx="438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15% annual revenue growth rate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0D05B89-0F38-47C1-BD71-0DA24001CE2B}"/>
              </a:ext>
            </a:extLst>
          </p:cNvPr>
          <p:cNvCxnSpPr>
            <a:cxnSpLocks/>
          </p:cNvCxnSpPr>
          <p:nvPr/>
        </p:nvCxnSpPr>
        <p:spPr>
          <a:xfrm>
            <a:off x="1573684" y="4643430"/>
            <a:ext cx="7433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17E4EFB-59B5-494A-B084-0AA6AFAF8C89}"/>
              </a:ext>
            </a:extLst>
          </p:cNvPr>
          <p:cNvSpPr txBox="1"/>
          <p:nvPr/>
        </p:nvSpPr>
        <p:spPr>
          <a:xfrm>
            <a:off x="1683809" y="4248839"/>
            <a:ext cx="438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Geographic Expansion to EU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83808" y="4694461"/>
            <a:ext cx="512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20% increase of internet sales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4A7BBB-19D1-4210-85D9-907D84D89A47}"/>
              </a:ext>
            </a:extLst>
          </p:cNvPr>
          <p:cNvCxnSpPr/>
          <p:nvPr/>
        </p:nvCxnSpPr>
        <p:spPr>
          <a:xfrm>
            <a:off x="1602128" y="5033844"/>
            <a:ext cx="74048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6D9BD2-8DDA-433F-A000-89FBAD0D17BB}"/>
              </a:ext>
            </a:extLst>
          </p:cNvPr>
          <p:cNvCxnSpPr/>
          <p:nvPr/>
        </p:nvCxnSpPr>
        <p:spPr>
          <a:xfrm>
            <a:off x="1602128" y="5549747"/>
            <a:ext cx="7433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E38449E-029D-4A1F-9AC2-FDA649E99956}"/>
              </a:ext>
            </a:extLst>
          </p:cNvPr>
          <p:cNvSpPr txBox="1"/>
          <p:nvPr/>
        </p:nvSpPr>
        <p:spPr>
          <a:xfrm>
            <a:off x="1650270" y="5139934"/>
            <a:ext cx="512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15% reduction in days outstanding for AR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36B4FF-C042-4EFE-A835-8F57D418D5F4}"/>
              </a:ext>
            </a:extLst>
          </p:cNvPr>
          <p:cNvSpPr txBox="1"/>
          <p:nvPr/>
        </p:nvSpPr>
        <p:spPr>
          <a:xfrm>
            <a:off x="1638954" y="5614718"/>
            <a:ext cx="512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20 % reduction in inventory costs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120F8BE-B94D-4EC6-866E-899718BE9755}"/>
              </a:ext>
            </a:extLst>
          </p:cNvPr>
          <p:cNvCxnSpPr/>
          <p:nvPr/>
        </p:nvCxnSpPr>
        <p:spPr>
          <a:xfrm>
            <a:off x="1616325" y="5922495"/>
            <a:ext cx="7402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B42A7BD-14B3-4F93-B4EC-E3A2765800A7}"/>
              </a:ext>
            </a:extLst>
          </p:cNvPr>
          <p:cNvCxnSpPr/>
          <p:nvPr/>
        </p:nvCxnSpPr>
        <p:spPr>
          <a:xfrm>
            <a:off x="1573684" y="6248400"/>
            <a:ext cx="7402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7D71B7EF-8A86-43AC-9A49-1993F03BF07B}"/>
              </a:ext>
            </a:extLst>
          </p:cNvPr>
          <p:cNvSpPr txBox="1"/>
          <p:nvPr/>
        </p:nvSpPr>
        <p:spPr>
          <a:xfrm>
            <a:off x="1658315" y="5940161"/>
            <a:ext cx="512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30% improvement in On Time Delivery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7BFFB42-84AF-4663-9405-FA34577E0DFF}"/>
              </a:ext>
            </a:extLst>
          </p:cNvPr>
          <p:cNvSpPr txBox="1"/>
          <p:nvPr/>
        </p:nvSpPr>
        <p:spPr>
          <a:xfrm>
            <a:off x="1658623" y="6280901"/>
            <a:ext cx="512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15% reduction in quality rejections in work centers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8BA4CC1-E299-41C6-856F-5DAD86729DA4}"/>
              </a:ext>
            </a:extLst>
          </p:cNvPr>
          <p:cNvSpPr/>
          <p:nvPr/>
        </p:nvSpPr>
        <p:spPr>
          <a:xfrm>
            <a:off x="1105078" y="2651618"/>
            <a:ext cx="384812" cy="3892440"/>
          </a:xfrm>
          <a:prstGeom prst="lef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4352367-94F5-414A-A25A-4669FB1F1886}"/>
              </a:ext>
            </a:extLst>
          </p:cNvPr>
          <p:cNvSpPr/>
          <p:nvPr/>
        </p:nvSpPr>
        <p:spPr>
          <a:xfrm>
            <a:off x="911885" y="2875016"/>
            <a:ext cx="279784" cy="3320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30AE192C-C19F-4AB3-BF3D-143BA60A6E26}"/>
              </a:ext>
            </a:extLst>
          </p:cNvPr>
          <p:cNvSpPr/>
          <p:nvPr/>
        </p:nvSpPr>
        <p:spPr>
          <a:xfrm>
            <a:off x="955236" y="4053993"/>
            <a:ext cx="279784" cy="3320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31723060-B68B-4811-BFFB-4F2537E987C3}"/>
              </a:ext>
            </a:extLst>
          </p:cNvPr>
          <p:cNvSpPr/>
          <p:nvPr/>
        </p:nvSpPr>
        <p:spPr>
          <a:xfrm>
            <a:off x="952529" y="5209196"/>
            <a:ext cx="279784" cy="3320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DB50D933-C85B-4F0A-99CE-D863C3F595D0}"/>
              </a:ext>
            </a:extLst>
          </p:cNvPr>
          <p:cNvSpPr/>
          <p:nvPr/>
        </p:nvSpPr>
        <p:spPr>
          <a:xfrm>
            <a:off x="963487" y="6159441"/>
            <a:ext cx="279784" cy="3320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4CEDB5-7174-4624-BE70-35DB610759C3}"/>
              </a:ext>
            </a:extLst>
          </p:cNvPr>
          <p:cNvSpPr txBox="1"/>
          <p:nvPr/>
        </p:nvSpPr>
        <p:spPr>
          <a:xfrm>
            <a:off x="114092" y="4041198"/>
            <a:ext cx="82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Sales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15B34D-2D7E-48F2-BFF0-82506BD60A9D}"/>
              </a:ext>
            </a:extLst>
          </p:cNvPr>
          <p:cNvSpPr txBox="1"/>
          <p:nvPr/>
        </p:nvSpPr>
        <p:spPr>
          <a:xfrm>
            <a:off x="105348" y="5173873"/>
            <a:ext cx="82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Finance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481333-795C-4B66-A54B-DA1D39799EFA}"/>
              </a:ext>
            </a:extLst>
          </p:cNvPr>
          <p:cNvSpPr txBox="1"/>
          <p:nvPr/>
        </p:nvSpPr>
        <p:spPr>
          <a:xfrm>
            <a:off x="21875" y="6178404"/>
            <a:ext cx="99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Operations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047C7D-0966-49FB-9B7F-156416B78686}"/>
              </a:ext>
            </a:extLst>
          </p:cNvPr>
          <p:cNvSpPr txBox="1"/>
          <p:nvPr/>
        </p:nvSpPr>
        <p:spPr>
          <a:xfrm>
            <a:off x="432525" y="6614453"/>
            <a:ext cx="99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F74EB-0165-45CB-9887-36A73E29CF56}"/>
              </a:ext>
            </a:extLst>
          </p:cNvPr>
          <p:cNvSpPr txBox="1"/>
          <p:nvPr/>
        </p:nvSpPr>
        <p:spPr>
          <a:xfrm>
            <a:off x="139756" y="981289"/>
            <a:ext cx="172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Enterprise Value Mapping</a:t>
            </a:r>
          </a:p>
        </p:txBody>
      </p:sp>
    </p:spTree>
    <p:extLst>
      <p:ext uri="{BB962C8B-B14F-4D97-AF65-F5344CB8AC3E}">
        <p14:creationId xmlns:p14="http://schemas.microsoft.com/office/powerpoint/2010/main" val="636180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131AC-3EE6-45E4-8BA7-5566006AA552}"/>
              </a:ext>
            </a:extLst>
          </p:cNvPr>
          <p:cNvSpPr/>
          <p:nvPr/>
        </p:nvSpPr>
        <p:spPr>
          <a:xfrm>
            <a:off x="179512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82D3B-9EB9-4723-A7E5-6DBAF4E401F9}"/>
              </a:ext>
            </a:extLst>
          </p:cNvPr>
          <p:cNvSpPr/>
          <p:nvPr/>
        </p:nvSpPr>
        <p:spPr>
          <a:xfrm>
            <a:off x="2267744" y="1931353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51205-CB70-48B6-86B3-5D4F30AAD1BA}"/>
              </a:ext>
            </a:extLst>
          </p:cNvPr>
          <p:cNvSpPr/>
          <p:nvPr/>
        </p:nvSpPr>
        <p:spPr>
          <a:xfrm>
            <a:off x="4147968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9D3F8-73AF-41E5-9778-2781F6B88EB6}"/>
              </a:ext>
            </a:extLst>
          </p:cNvPr>
          <p:cNvSpPr/>
          <p:nvPr/>
        </p:nvSpPr>
        <p:spPr>
          <a:xfrm>
            <a:off x="6074199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CAEC-0ED1-479A-A9B2-A3F0957D9638}"/>
              </a:ext>
            </a:extLst>
          </p:cNvPr>
          <p:cNvSpPr txBox="1"/>
          <p:nvPr/>
        </p:nvSpPr>
        <p:spPr>
          <a:xfrm>
            <a:off x="956191" y="129480"/>
            <a:ext cx="6840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Bank Marketing Example                            What is the Value at Stake?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6C085-4731-4815-AC0D-F12555B53CB9}"/>
              </a:ext>
            </a:extLst>
          </p:cNvPr>
          <p:cNvSpPr txBox="1"/>
          <p:nvPr/>
        </p:nvSpPr>
        <p:spPr>
          <a:xfrm>
            <a:off x="163920" y="2003478"/>
            <a:ext cx="145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45,211 possible customers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4BBF86-9AF0-49F6-9AC3-CFAAEEA1DC03}"/>
              </a:ext>
            </a:extLst>
          </p:cNvPr>
          <p:cNvSpPr/>
          <p:nvPr/>
        </p:nvSpPr>
        <p:spPr>
          <a:xfrm>
            <a:off x="1680435" y="2276872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04EEF-51F8-430F-AB0A-F1389C8069B5}"/>
              </a:ext>
            </a:extLst>
          </p:cNvPr>
          <p:cNvSpPr txBox="1"/>
          <p:nvPr/>
        </p:nvSpPr>
        <p:spPr>
          <a:xfrm>
            <a:off x="2267744" y="1916832"/>
            <a:ext cx="1480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-$1,804 average balance</a:t>
            </a:r>
          </a:p>
          <a:p>
            <a:r>
              <a:rPr lang="en-US" sz="1400" dirty="0"/>
              <a:t>-11.7% Conversion Rate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BD748D-8D0A-4F6A-AC5E-5A2A79C44490}"/>
              </a:ext>
            </a:extLst>
          </p:cNvPr>
          <p:cNvSpPr/>
          <p:nvPr/>
        </p:nvSpPr>
        <p:spPr>
          <a:xfrm>
            <a:off x="3718329" y="2291393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1A5CD-8975-4167-A52A-3D3D0533E84C}"/>
              </a:ext>
            </a:extLst>
          </p:cNvPr>
          <p:cNvSpPr txBox="1"/>
          <p:nvPr/>
        </p:nvSpPr>
        <p:spPr>
          <a:xfrm>
            <a:off x="4147968" y="1860896"/>
            <a:ext cx="14906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Marketing Cost=$40 per household to all 40k per 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37C77-604D-4452-9F02-8B334FC096CE}"/>
              </a:ext>
            </a:extLst>
          </p:cNvPr>
          <p:cNvSpPr txBox="1"/>
          <p:nvPr/>
        </p:nvSpPr>
        <p:spPr>
          <a:xfrm>
            <a:off x="4144974" y="1136215"/>
            <a:ext cx="4996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Indicates an opportunity for 10,000 total customers</a:t>
            </a:r>
          </a:p>
          <a:p>
            <a:r>
              <a:rPr lang="en-US" sz="1400" dirty="0"/>
              <a:t>$8.5 Mil remaining total opportunity</a:t>
            </a:r>
          </a:p>
          <a:p>
            <a:r>
              <a:rPr lang="en-US" sz="1400" dirty="0"/>
              <a:t>$1.7 Mil Per Year over five years</a:t>
            </a:r>
          </a:p>
          <a:p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90FEA-A063-4A32-934F-18FF37AF5E73}"/>
              </a:ext>
            </a:extLst>
          </p:cNvPr>
          <p:cNvSpPr txBox="1"/>
          <p:nvPr/>
        </p:nvSpPr>
        <p:spPr>
          <a:xfrm>
            <a:off x="6148376" y="1949407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 is the Value of the project?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52449D-0236-408E-BFFB-869CA2F3D244}"/>
              </a:ext>
            </a:extLst>
          </p:cNvPr>
          <p:cNvSpPr/>
          <p:nvPr/>
        </p:nvSpPr>
        <p:spPr>
          <a:xfrm>
            <a:off x="5605961" y="2267467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A42D2-77F7-4B8B-B30C-D5446774E127}"/>
              </a:ext>
            </a:extLst>
          </p:cNvPr>
          <p:cNvSpPr txBox="1"/>
          <p:nvPr/>
        </p:nvSpPr>
        <p:spPr>
          <a:xfrm>
            <a:off x="5940153" y="3245581"/>
            <a:ext cx="2963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question requires us to understand the link between information gain and business value.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9698B-B065-41BF-A960-CE90B107020F}"/>
              </a:ext>
            </a:extLst>
          </p:cNvPr>
          <p:cNvSpPr txBox="1"/>
          <p:nvPr/>
        </p:nvSpPr>
        <p:spPr>
          <a:xfrm>
            <a:off x="467544" y="5017635"/>
            <a:ext cx="368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A998C-B818-4BAF-8351-791F10F99038}"/>
              </a:ext>
            </a:extLst>
          </p:cNvPr>
          <p:cNvSpPr txBox="1"/>
          <p:nvPr/>
        </p:nvSpPr>
        <p:spPr>
          <a:xfrm>
            <a:off x="2382120" y="3716092"/>
            <a:ext cx="1597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Upon  Marketing Campaigns To Date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47B39-7628-4D80-B097-50CC7E000254}"/>
              </a:ext>
            </a:extLst>
          </p:cNvPr>
          <p:cNvSpPr txBox="1"/>
          <p:nvPr/>
        </p:nvSpPr>
        <p:spPr>
          <a:xfrm>
            <a:off x="1255364" y="2943219"/>
            <a:ext cx="145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5,289 Customers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2B6C1-E46D-40DC-A39C-053450042C89}"/>
              </a:ext>
            </a:extLst>
          </p:cNvPr>
          <p:cNvCxnSpPr>
            <a:cxnSpLocks/>
          </p:cNvCxnSpPr>
          <p:nvPr/>
        </p:nvCxnSpPr>
        <p:spPr>
          <a:xfrm flipV="1">
            <a:off x="2915816" y="2939466"/>
            <a:ext cx="0" cy="776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DADEA8-1D88-4E45-B9A7-73F720E8B18B}"/>
              </a:ext>
            </a:extLst>
          </p:cNvPr>
          <p:cNvCxnSpPr/>
          <p:nvPr/>
        </p:nvCxnSpPr>
        <p:spPr>
          <a:xfrm flipV="1">
            <a:off x="4788024" y="2939465"/>
            <a:ext cx="0" cy="595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D3E0DC-D782-45EA-8605-9ADD90BC713E}"/>
              </a:ext>
            </a:extLst>
          </p:cNvPr>
          <p:cNvSpPr txBox="1"/>
          <p:nvPr/>
        </p:nvSpPr>
        <p:spPr>
          <a:xfrm>
            <a:off x="4144974" y="3501620"/>
            <a:ext cx="1597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$ 1.6 Mil/</a:t>
            </a:r>
            <a:r>
              <a:rPr lang="en-US" dirty="0" err="1"/>
              <a:t>yr</a:t>
            </a:r>
            <a:r>
              <a:rPr lang="en-US" dirty="0"/>
              <a:t> Marketing Cost is Prohibitive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BA67F0-5B20-4C37-AF18-E79C7D80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983546"/>
            <a:ext cx="640952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71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80F90-D59E-4EFA-9303-19CF8D11BCF9}"/>
              </a:ext>
            </a:extLst>
          </p:cNvPr>
          <p:cNvSpPr txBox="1"/>
          <p:nvPr/>
        </p:nvSpPr>
        <p:spPr>
          <a:xfrm>
            <a:off x="1619672" y="404664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We Run a Simulation as a Thought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CDBC8-86A1-431C-A66F-040B8779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066"/>
            <a:ext cx="9144000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901932-D369-42C7-BD98-4679A453085C}"/>
              </a:ext>
            </a:extLst>
          </p:cNvPr>
          <p:cNvSpPr txBox="1"/>
          <p:nvPr/>
        </p:nvSpPr>
        <p:spPr>
          <a:xfrm>
            <a:off x="5580112" y="4941168"/>
            <a:ext cx="2915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now compare how random data predicts actuals. </a:t>
            </a:r>
          </a:p>
          <a:p>
            <a:endParaRPr lang="en-US" dirty="0"/>
          </a:p>
          <a:p>
            <a:r>
              <a:rPr lang="en-US" dirty="0"/>
              <a:t>This gives us insights to the value of going further.</a:t>
            </a:r>
          </a:p>
        </p:txBody>
      </p:sp>
    </p:spTree>
    <p:extLst>
      <p:ext uri="{BB962C8B-B14F-4D97-AF65-F5344CB8AC3E}">
        <p14:creationId xmlns:p14="http://schemas.microsoft.com/office/powerpoint/2010/main" val="574088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55698F-1723-4B8F-84FB-87191A08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352425"/>
            <a:ext cx="8629650" cy="615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D8242A-1AAA-4899-A6F0-5B1B71096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764704"/>
            <a:ext cx="3837062" cy="180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38EE7-2A3C-4E33-8464-59BCF4161107}"/>
              </a:ext>
            </a:extLst>
          </p:cNvPr>
          <p:cNvSpPr txBox="1"/>
          <p:nvPr/>
        </p:nvSpPr>
        <p:spPr>
          <a:xfrm>
            <a:off x="1475656" y="2708920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1 variable model has an accuracy of 80% but extremely low precision (.13) and recall (.12)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292E9-5B23-4B37-87B6-7A10323CC7AF}"/>
              </a:ext>
            </a:extLst>
          </p:cNvPr>
          <p:cNvSpPr txBox="1"/>
          <p:nvPr/>
        </p:nvSpPr>
        <p:spPr>
          <a:xfrm>
            <a:off x="5649293" y="3032086"/>
            <a:ext cx="3024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Recall=proportion of positive cases correctly identified by the model.</a:t>
            </a:r>
          </a:p>
          <a:p>
            <a:endParaRPr lang="en-US" dirty="0"/>
          </a:p>
          <a:p>
            <a:r>
              <a:rPr lang="en-US" dirty="0"/>
              <a:t>Precision=proportion of predicted positive cases that were correctly classified by the model.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906D89-A350-4532-ABD5-F5867E41A56D}"/>
              </a:ext>
            </a:extLst>
          </p:cNvPr>
          <p:cNvCxnSpPr/>
          <p:nvPr/>
        </p:nvCxnSpPr>
        <p:spPr>
          <a:xfrm flipV="1">
            <a:off x="5240710" y="3447584"/>
            <a:ext cx="339402" cy="197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533D8B-C305-440D-BC77-336CE1887B65}"/>
              </a:ext>
            </a:extLst>
          </p:cNvPr>
          <p:cNvSpPr txBox="1"/>
          <p:nvPr/>
        </p:nvSpPr>
        <p:spPr>
          <a:xfrm>
            <a:off x="4336063" y="3392372"/>
            <a:ext cx="1152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interest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0E831-5282-4121-8C32-B93BE65AB3CD}"/>
              </a:ext>
            </a:extLst>
          </p:cNvPr>
          <p:cNvSpPr txBox="1"/>
          <p:nvPr/>
        </p:nvSpPr>
        <p:spPr>
          <a:xfrm>
            <a:off x="4716017" y="99511"/>
            <a:ext cx="3024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 lift of 1.0 gets us back to the one variable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F7FCBC-BEFF-4B2F-9B1B-7D8726BF66A0}"/>
              </a:ext>
            </a:extLst>
          </p:cNvPr>
          <p:cNvCxnSpPr>
            <a:cxnSpLocks/>
          </p:cNvCxnSpPr>
          <p:nvPr/>
        </p:nvCxnSpPr>
        <p:spPr>
          <a:xfrm>
            <a:off x="5364451" y="4021992"/>
            <a:ext cx="215661" cy="19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86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0DC4B6-60C5-4ADF-928C-9300540BEA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0359" y="2447732"/>
          <a:ext cx="4735843" cy="2149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3" imgW="5232240" imgH="2374560" progId="Equation.DSMT4">
                  <p:embed/>
                </p:oleObj>
              </mc:Choice>
              <mc:Fallback>
                <p:oleObj name="Equation" r:id="rId3" imgW="5232240" imgH="23745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50DC4B6-60C5-4ADF-928C-9300540BE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0359" y="2447732"/>
                        <a:ext cx="4735843" cy="21495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408C19A-31B1-495D-813E-D88D26BAB00B}"/>
              </a:ext>
            </a:extLst>
          </p:cNvPr>
          <p:cNvSpPr txBox="1"/>
          <p:nvPr/>
        </p:nvSpPr>
        <p:spPr>
          <a:xfrm>
            <a:off x="664535" y="785635"/>
            <a:ext cx="78149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By Having a Label (Classification) or a Response Variable (Regression)</a:t>
            </a:r>
          </a:p>
          <a:p>
            <a:pPr algn="ctr"/>
            <a:r>
              <a:rPr lang="en-US" sz="2100" dirty="0"/>
              <a:t> We Always Have at Least a One Variable Model Which is the Y Variable Proportion or Mean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58646-60BF-44A2-BF28-B20544889F5B}"/>
              </a:ext>
            </a:extLst>
          </p:cNvPr>
          <p:cNvSpPr txBox="1"/>
          <p:nvPr/>
        </p:nvSpPr>
        <p:spPr>
          <a:xfrm>
            <a:off x="255182" y="3608424"/>
            <a:ext cx="18101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Minimize the sum of squared errors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38A3470-3D49-4AAE-843A-03A2428C9484}"/>
              </a:ext>
            </a:extLst>
          </p:cNvPr>
          <p:cNvSpPr/>
          <p:nvPr/>
        </p:nvSpPr>
        <p:spPr>
          <a:xfrm>
            <a:off x="2002022" y="3747131"/>
            <a:ext cx="414670" cy="207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174D4-3284-4985-BAC6-6A0682C515E2}"/>
              </a:ext>
            </a:extLst>
          </p:cNvPr>
          <p:cNvSpPr/>
          <p:nvPr/>
        </p:nvSpPr>
        <p:spPr>
          <a:xfrm>
            <a:off x="3381154" y="4166635"/>
            <a:ext cx="4106825" cy="43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3D9A1-326D-44D3-8840-75D78C27B6A1}"/>
              </a:ext>
            </a:extLst>
          </p:cNvPr>
          <p:cNvSpPr txBox="1"/>
          <p:nvPr/>
        </p:nvSpPr>
        <p:spPr>
          <a:xfrm>
            <a:off x="3392568" y="4166635"/>
            <a:ext cx="495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Hence, our one variable least squares model is the </a:t>
            </a:r>
            <a:r>
              <a:rPr lang="en-US" sz="1600" u="sng" dirty="0"/>
              <a:t>mean.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C82E8-2089-47A8-BE27-322DCCF85369}"/>
              </a:ext>
            </a:extLst>
          </p:cNvPr>
          <p:cNvSpPr txBox="1"/>
          <p:nvPr/>
        </p:nvSpPr>
        <p:spPr>
          <a:xfrm>
            <a:off x="971600" y="5197521"/>
            <a:ext cx="702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questions to be answered and scope of our project becomes:</a:t>
            </a:r>
          </a:p>
          <a:p>
            <a:pPr marL="342900" indent="-342900">
              <a:buAutoNum type="arabicParenR"/>
            </a:pPr>
            <a:r>
              <a:rPr lang="en-US" dirty="0"/>
              <a:t>how much value comes from the information gain provided by considering X variables in addition to Y?</a:t>
            </a:r>
          </a:p>
          <a:p>
            <a:pPr marL="342900" indent="-342900">
              <a:buAutoNum type="arabicParenR"/>
            </a:pPr>
            <a:r>
              <a:rPr lang="en-US" dirty="0"/>
              <a:t>If the value is substantial, how do we capture it efficiently?</a:t>
            </a:r>
          </a:p>
        </p:txBody>
      </p:sp>
    </p:spTree>
    <p:extLst>
      <p:ext uri="{BB962C8B-B14F-4D97-AF65-F5344CB8AC3E}">
        <p14:creationId xmlns:p14="http://schemas.microsoft.com/office/powerpoint/2010/main" val="13158399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131AC-3EE6-45E4-8BA7-5566006AA552}"/>
              </a:ext>
            </a:extLst>
          </p:cNvPr>
          <p:cNvSpPr/>
          <p:nvPr/>
        </p:nvSpPr>
        <p:spPr>
          <a:xfrm>
            <a:off x="179512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82D3B-9EB9-4723-A7E5-6DBAF4E401F9}"/>
              </a:ext>
            </a:extLst>
          </p:cNvPr>
          <p:cNvSpPr/>
          <p:nvPr/>
        </p:nvSpPr>
        <p:spPr>
          <a:xfrm>
            <a:off x="2267744" y="1931353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51205-CB70-48B6-86B3-5D4F30AAD1BA}"/>
              </a:ext>
            </a:extLst>
          </p:cNvPr>
          <p:cNvSpPr/>
          <p:nvPr/>
        </p:nvSpPr>
        <p:spPr>
          <a:xfrm>
            <a:off x="4147968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9D3F8-73AF-41E5-9778-2781F6B88EB6}"/>
              </a:ext>
            </a:extLst>
          </p:cNvPr>
          <p:cNvSpPr/>
          <p:nvPr/>
        </p:nvSpPr>
        <p:spPr>
          <a:xfrm>
            <a:off x="6074199" y="1916832"/>
            <a:ext cx="275316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CAEC-0ED1-479A-A9B2-A3F0957D9638}"/>
              </a:ext>
            </a:extLst>
          </p:cNvPr>
          <p:cNvSpPr txBox="1"/>
          <p:nvPr/>
        </p:nvSpPr>
        <p:spPr>
          <a:xfrm>
            <a:off x="956191" y="129480"/>
            <a:ext cx="6840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Bank Marketing Example                            What is the Value at Stake?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6C085-4731-4815-AC0D-F12555B53CB9}"/>
              </a:ext>
            </a:extLst>
          </p:cNvPr>
          <p:cNvSpPr txBox="1"/>
          <p:nvPr/>
        </p:nvSpPr>
        <p:spPr>
          <a:xfrm>
            <a:off x="163920" y="2003478"/>
            <a:ext cx="145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45,211 possible customers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4BBF86-9AF0-49F6-9AC3-CFAAEEA1DC03}"/>
              </a:ext>
            </a:extLst>
          </p:cNvPr>
          <p:cNvSpPr/>
          <p:nvPr/>
        </p:nvSpPr>
        <p:spPr>
          <a:xfrm>
            <a:off x="1680435" y="2276872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04EEF-51F8-430F-AB0A-F1389C8069B5}"/>
              </a:ext>
            </a:extLst>
          </p:cNvPr>
          <p:cNvSpPr txBox="1"/>
          <p:nvPr/>
        </p:nvSpPr>
        <p:spPr>
          <a:xfrm>
            <a:off x="2267744" y="1916832"/>
            <a:ext cx="1480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-$1,804 average balance</a:t>
            </a:r>
          </a:p>
          <a:p>
            <a:r>
              <a:rPr lang="en-US" sz="1400" dirty="0"/>
              <a:t>-11.7% Conversion Rate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BD748D-8D0A-4F6A-AC5E-5A2A79C44490}"/>
              </a:ext>
            </a:extLst>
          </p:cNvPr>
          <p:cNvSpPr/>
          <p:nvPr/>
        </p:nvSpPr>
        <p:spPr>
          <a:xfrm>
            <a:off x="3718329" y="2291393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1A5CD-8975-4167-A52A-3D3D0533E84C}"/>
              </a:ext>
            </a:extLst>
          </p:cNvPr>
          <p:cNvSpPr txBox="1"/>
          <p:nvPr/>
        </p:nvSpPr>
        <p:spPr>
          <a:xfrm>
            <a:off x="4147968" y="1860896"/>
            <a:ext cx="14906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Marketing Cost=$40 per household to all 40k per 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37C77-604D-4452-9F02-8B334FC096CE}"/>
              </a:ext>
            </a:extLst>
          </p:cNvPr>
          <p:cNvSpPr txBox="1"/>
          <p:nvPr/>
        </p:nvSpPr>
        <p:spPr>
          <a:xfrm>
            <a:off x="4144974" y="1136215"/>
            <a:ext cx="4996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Indicates an opportunity for 10,000 total customers</a:t>
            </a:r>
          </a:p>
          <a:p>
            <a:r>
              <a:rPr lang="en-US" sz="1400" dirty="0"/>
              <a:t>$8.5 Mil remaining total opportunity</a:t>
            </a:r>
          </a:p>
          <a:p>
            <a:r>
              <a:rPr lang="en-US" sz="1400" dirty="0"/>
              <a:t>$1.7 Mil Per Year over five years</a:t>
            </a:r>
          </a:p>
          <a:p>
            <a:endParaRPr lang="en-US" sz="1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52449D-0236-408E-BFFB-869CA2F3D244}"/>
              </a:ext>
            </a:extLst>
          </p:cNvPr>
          <p:cNvSpPr/>
          <p:nvPr/>
        </p:nvSpPr>
        <p:spPr>
          <a:xfrm>
            <a:off x="5605961" y="2267467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9698B-B065-41BF-A960-CE90B107020F}"/>
              </a:ext>
            </a:extLst>
          </p:cNvPr>
          <p:cNvSpPr txBox="1"/>
          <p:nvPr/>
        </p:nvSpPr>
        <p:spPr>
          <a:xfrm>
            <a:off x="467544" y="5017635"/>
            <a:ext cx="368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A6ADC-5566-4DBB-9640-6A2D9FC281A4}"/>
              </a:ext>
            </a:extLst>
          </p:cNvPr>
          <p:cNvSpPr txBox="1"/>
          <p:nvPr/>
        </p:nvSpPr>
        <p:spPr>
          <a:xfrm>
            <a:off x="6120959" y="1882279"/>
            <a:ext cx="2706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Annual Opportunity Cost Due to Lack of Information =</a:t>
            </a:r>
          </a:p>
          <a:p>
            <a:r>
              <a:rPr lang="en-US" sz="1600" dirty="0"/>
              <a:t>$1.7 Mil X (1/Lift)</a:t>
            </a:r>
          </a:p>
          <a:p>
            <a:r>
              <a:rPr lang="en-US" sz="1600" dirty="0"/>
              <a:t>$1.7 Mil X 1=$1.7 Mil.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36D12-4F2D-4F8D-B35C-0498232BE2B3}"/>
              </a:ext>
            </a:extLst>
          </p:cNvPr>
          <p:cNvSpPr txBox="1"/>
          <p:nvPr/>
        </p:nvSpPr>
        <p:spPr>
          <a:xfrm>
            <a:off x="2474197" y="3549291"/>
            <a:ext cx="4838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So, in this case going further makes sense. But it does not necessarily have to become a full fledged project at this time. The business case still requires justification.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This also becomes an optimization framework to prioritize projects and allocate time and resources accordingly.</a:t>
            </a:r>
          </a:p>
        </p:txBody>
      </p:sp>
    </p:spTree>
    <p:extLst>
      <p:ext uri="{BB962C8B-B14F-4D97-AF65-F5344CB8AC3E}">
        <p14:creationId xmlns:p14="http://schemas.microsoft.com/office/powerpoint/2010/main" val="257234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358B5-E661-4BC3-8AE3-43B45495C824}"/>
              </a:ext>
            </a:extLst>
          </p:cNvPr>
          <p:cNvSpPr txBox="1"/>
          <p:nvPr/>
        </p:nvSpPr>
        <p:spPr>
          <a:xfrm>
            <a:off x="971600" y="116632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Course Project Guidance 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1FEB8-A811-4AC3-9257-787E58F9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840"/>
            <a:ext cx="914400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19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605E16-1D60-4614-8100-0DC654BF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76672"/>
            <a:ext cx="6333333" cy="27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554E5D-18F5-4409-A4E7-033BE969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58" y="3604439"/>
            <a:ext cx="4038095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6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4BD72-AA80-459E-AEF1-2C43F4EC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29000"/>
            <a:ext cx="5664875" cy="3094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94D5C6-0BB1-4E65-989F-7EB3A8823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63" y="3534045"/>
            <a:ext cx="5676190" cy="3238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8241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131AC-3EE6-45E4-8BA7-5566006AA552}"/>
              </a:ext>
            </a:extLst>
          </p:cNvPr>
          <p:cNvSpPr/>
          <p:nvPr/>
        </p:nvSpPr>
        <p:spPr>
          <a:xfrm>
            <a:off x="179512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82D3B-9EB9-4723-A7E5-6DBAF4E401F9}"/>
              </a:ext>
            </a:extLst>
          </p:cNvPr>
          <p:cNvSpPr/>
          <p:nvPr/>
        </p:nvSpPr>
        <p:spPr>
          <a:xfrm>
            <a:off x="2267744" y="1931353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51205-CB70-48B6-86B3-5D4F30AAD1BA}"/>
              </a:ext>
            </a:extLst>
          </p:cNvPr>
          <p:cNvSpPr/>
          <p:nvPr/>
        </p:nvSpPr>
        <p:spPr>
          <a:xfrm>
            <a:off x="4147968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9D3F8-73AF-41E5-9778-2781F6B88EB6}"/>
              </a:ext>
            </a:extLst>
          </p:cNvPr>
          <p:cNvSpPr/>
          <p:nvPr/>
        </p:nvSpPr>
        <p:spPr>
          <a:xfrm>
            <a:off x="6074199" y="1916831"/>
            <a:ext cx="2753166" cy="1391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CAEC-0ED1-479A-A9B2-A3F0957D9638}"/>
              </a:ext>
            </a:extLst>
          </p:cNvPr>
          <p:cNvSpPr txBox="1"/>
          <p:nvPr/>
        </p:nvSpPr>
        <p:spPr>
          <a:xfrm>
            <a:off x="956191" y="129480"/>
            <a:ext cx="6840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Bank Marketing Example                            What is the Value at Stake?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6C085-4731-4815-AC0D-F12555B53CB9}"/>
              </a:ext>
            </a:extLst>
          </p:cNvPr>
          <p:cNvSpPr txBox="1"/>
          <p:nvPr/>
        </p:nvSpPr>
        <p:spPr>
          <a:xfrm>
            <a:off x="163920" y="2003478"/>
            <a:ext cx="145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45,211 possible customers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4BBF86-9AF0-49F6-9AC3-CFAAEEA1DC03}"/>
              </a:ext>
            </a:extLst>
          </p:cNvPr>
          <p:cNvSpPr/>
          <p:nvPr/>
        </p:nvSpPr>
        <p:spPr>
          <a:xfrm>
            <a:off x="1680435" y="2276872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04EEF-51F8-430F-AB0A-F1389C8069B5}"/>
              </a:ext>
            </a:extLst>
          </p:cNvPr>
          <p:cNvSpPr txBox="1"/>
          <p:nvPr/>
        </p:nvSpPr>
        <p:spPr>
          <a:xfrm>
            <a:off x="2267744" y="1916832"/>
            <a:ext cx="1480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-$1,804 average balance</a:t>
            </a:r>
          </a:p>
          <a:p>
            <a:r>
              <a:rPr lang="en-US" sz="1400" dirty="0"/>
              <a:t>-11.7% Conversion Rate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BD748D-8D0A-4F6A-AC5E-5A2A79C44490}"/>
              </a:ext>
            </a:extLst>
          </p:cNvPr>
          <p:cNvSpPr/>
          <p:nvPr/>
        </p:nvSpPr>
        <p:spPr>
          <a:xfrm>
            <a:off x="3718329" y="2291393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1A5CD-8975-4167-A52A-3D3D0533E84C}"/>
              </a:ext>
            </a:extLst>
          </p:cNvPr>
          <p:cNvSpPr txBox="1"/>
          <p:nvPr/>
        </p:nvSpPr>
        <p:spPr>
          <a:xfrm>
            <a:off x="4147968" y="1860896"/>
            <a:ext cx="14906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Marketing Cost=$40 per household to all 40k per 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37C77-604D-4452-9F02-8B334FC096CE}"/>
              </a:ext>
            </a:extLst>
          </p:cNvPr>
          <p:cNvSpPr txBox="1"/>
          <p:nvPr/>
        </p:nvSpPr>
        <p:spPr>
          <a:xfrm>
            <a:off x="4144974" y="1136215"/>
            <a:ext cx="4996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Indicates an opportunity for 10,000 total customers</a:t>
            </a:r>
          </a:p>
          <a:p>
            <a:r>
              <a:rPr lang="en-US" sz="1400" dirty="0"/>
              <a:t>$8.5 Mil remaining total opportunity</a:t>
            </a:r>
          </a:p>
          <a:p>
            <a:r>
              <a:rPr lang="en-US" sz="1400" dirty="0"/>
              <a:t>$1.7 Mil Per Year over five years</a:t>
            </a:r>
          </a:p>
          <a:p>
            <a:endParaRPr lang="en-US" sz="1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52449D-0236-408E-BFFB-869CA2F3D244}"/>
              </a:ext>
            </a:extLst>
          </p:cNvPr>
          <p:cNvSpPr/>
          <p:nvPr/>
        </p:nvSpPr>
        <p:spPr>
          <a:xfrm>
            <a:off x="5605961" y="2267467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9698B-B065-41BF-A960-CE90B107020F}"/>
              </a:ext>
            </a:extLst>
          </p:cNvPr>
          <p:cNvSpPr txBox="1"/>
          <p:nvPr/>
        </p:nvSpPr>
        <p:spPr>
          <a:xfrm>
            <a:off x="467544" y="5017635"/>
            <a:ext cx="368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A6ADC-5566-4DBB-9640-6A2D9FC281A4}"/>
              </a:ext>
            </a:extLst>
          </p:cNvPr>
          <p:cNvSpPr txBox="1"/>
          <p:nvPr/>
        </p:nvSpPr>
        <p:spPr>
          <a:xfrm>
            <a:off x="6120959" y="1882279"/>
            <a:ext cx="2706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Annual Opportunity Cost Due to Lack of Information =</a:t>
            </a:r>
          </a:p>
          <a:p>
            <a:r>
              <a:rPr lang="en-US" sz="1600" dirty="0"/>
              <a:t>$1.7 Mil X (1/Lift)</a:t>
            </a:r>
          </a:p>
          <a:p>
            <a:r>
              <a:rPr lang="en-US" sz="1600" dirty="0"/>
              <a:t>$1.7 Mil X (1/5.1)=$294k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$1.7 Mil-$294k=$1.4 Mil/year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36D12-4F2D-4F8D-B35C-0498232BE2B3}"/>
              </a:ext>
            </a:extLst>
          </p:cNvPr>
          <p:cNvSpPr txBox="1"/>
          <p:nvPr/>
        </p:nvSpPr>
        <p:spPr>
          <a:xfrm>
            <a:off x="2474197" y="3549291"/>
            <a:ext cx="48381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Business Case Justifies Going Forward With the Project to Capture the Opportunity if it Can Be Accomplished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Project Management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Understanding Variable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Scoring the Model To Prioritize Spending on High Probability Potential Customers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Deploying a Scoring Engine So Multiple Users Can Use the Approach in Day-to-Day  </a:t>
            </a:r>
          </a:p>
        </p:txBody>
      </p:sp>
    </p:spTree>
    <p:extLst>
      <p:ext uri="{BB962C8B-B14F-4D97-AF65-F5344CB8AC3E}">
        <p14:creationId xmlns:p14="http://schemas.microsoft.com/office/powerpoint/2010/main" val="3130817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131AC-3EE6-45E4-8BA7-5566006AA552}"/>
              </a:ext>
            </a:extLst>
          </p:cNvPr>
          <p:cNvSpPr/>
          <p:nvPr/>
        </p:nvSpPr>
        <p:spPr>
          <a:xfrm>
            <a:off x="179512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82D3B-9EB9-4723-A7E5-6DBAF4E401F9}"/>
              </a:ext>
            </a:extLst>
          </p:cNvPr>
          <p:cNvSpPr/>
          <p:nvPr/>
        </p:nvSpPr>
        <p:spPr>
          <a:xfrm>
            <a:off x="2267744" y="1931353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51205-CB70-48B6-86B3-5D4F30AAD1BA}"/>
              </a:ext>
            </a:extLst>
          </p:cNvPr>
          <p:cNvSpPr/>
          <p:nvPr/>
        </p:nvSpPr>
        <p:spPr>
          <a:xfrm>
            <a:off x="4147968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9D3F8-73AF-41E5-9778-2781F6B88EB6}"/>
              </a:ext>
            </a:extLst>
          </p:cNvPr>
          <p:cNvSpPr/>
          <p:nvPr/>
        </p:nvSpPr>
        <p:spPr>
          <a:xfrm>
            <a:off x="6074199" y="1916831"/>
            <a:ext cx="2753166" cy="1391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CAEC-0ED1-479A-A9B2-A3F0957D9638}"/>
              </a:ext>
            </a:extLst>
          </p:cNvPr>
          <p:cNvSpPr txBox="1"/>
          <p:nvPr/>
        </p:nvSpPr>
        <p:spPr>
          <a:xfrm>
            <a:off x="956191" y="129480"/>
            <a:ext cx="6840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Bank Marketing Example                            What is the Value at Stake?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6C085-4731-4815-AC0D-F12555B53CB9}"/>
              </a:ext>
            </a:extLst>
          </p:cNvPr>
          <p:cNvSpPr txBox="1"/>
          <p:nvPr/>
        </p:nvSpPr>
        <p:spPr>
          <a:xfrm>
            <a:off x="163920" y="2003478"/>
            <a:ext cx="145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45,211 possible customers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4BBF86-9AF0-49F6-9AC3-CFAAEEA1DC03}"/>
              </a:ext>
            </a:extLst>
          </p:cNvPr>
          <p:cNvSpPr/>
          <p:nvPr/>
        </p:nvSpPr>
        <p:spPr>
          <a:xfrm>
            <a:off x="1680435" y="2276872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04EEF-51F8-430F-AB0A-F1389C8069B5}"/>
              </a:ext>
            </a:extLst>
          </p:cNvPr>
          <p:cNvSpPr txBox="1"/>
          <p:nvPr/>
        </p:nvSpPr>
        <p:spPr>
          <a:xfrm>
            <a:off x="2267744" y="1916832"/>
            <a:ext cx="1480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-$1,804 average balance</a:t>
            </a:r>
          </a:p>
          <a:p>
            <a:r>
              <a:rPr lang="en-US" sz="1400" dirty="0"/>
              <a:t>-11.7% Conversion Rate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BD748D-8D0A-4F6A-AC5E-5A2A79C44490}"/>
              </a:ext>
            </a:extLst>
          </p:cNvPr>
          <p:cNvSpPr/>
          <p:nvPr/>
        </p:nvSpPr>
        <p:spPr>
          <a:xfrm>
            <a:off x="3718329" y="2291393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1A5CD-8975-4167-A52A-3D3D0533E84C}"/>
              </a:ext>
            </a:extLst>
          </p:cNvPr>
          <p:cNvSpPr txBox="1"/>
          <p:nvPr/>
        </p:nvSpPr>
        <p:spPr>
          <a:xfrm>
            <a:off x="4147968" y="1860896"/>
            <a:ext cx="14906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Marketing Cost=$40 per household to all 40k per 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37C77-604D-4452-9F02-8B334FC096CE}"/>
              </a:ext>
            </a:extLst>
          </p:cNvPr>
          <p:cNvSpPr txBox="1"/>
          <p:nvPr/>
        </p:nvSpPr>
        <p:spPr>
          <a:xfrm>
            <a:off x="4144974" y="1136215"/>
            <a:ext cx="4996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Indicates an opportunity for 10,000 total customers</a:t>
            </a:r>
          </a:p>
          <a:p>
            <a:r>
              <a:rPr lang="en-US" sz="1400" dirty="0"/>
              <a:t>$8.5 Mil remaining total opportunity</a:t>
            </a:r>
          </a:p>
          <a:p>
            <a:r>
              <a:rPr lang="en-US" sz="1400" dirty="0"/>
              <a:t>$1.7 Mil Per Year over five years</a:t>
            </a:r>
          </a:p>
          <a:p>
            <a:endParaRPr lang="en-US" sz="1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52449D-0236-408E-BFFB-869CA2F3D244}"/>
              </a:ext>
            </a:extLst>
          </p:cNvPr>
          <p:cNvSpPr/>
          <p:nvPr/>
        </p:nvSpPr>
        <p:spPr>
          <a:xfrm>
            <a:off x="5605961" y="2267467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9698B-B065-41BF-A960-CE90B107020F}"/>
              </a:ext>
            </a:extLst>
          </p:cNvPr>
          <p:cNvSpPr txBox="1"/>
          <p:nvPr/>
        </p:nvSpPr>
        <p:spPr>
          <a:xfrm>
            <a:off x="467544" y="5017635"/>
            <a:ext cx="368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A6ADC-5566-4DBB-9640-6A2D9FC281A4}"/>
              </a:ext>
            </a:extLst>
          </p:cNvPr>
          <p:cNvSpPr txBox="1"/>
          <p:nvPr/>
        </p:nvSpPr>
        <p:spPr>
          <a:xfrm>
            <a:off x="6120959" y="1882279"/>
            <a:ext cx="2706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Annual Opportunity Cost Due to Lack of Information =</a:t>
            </a:r>
          </a:p>
          <a:p>
            <a:r>
              <a:rPr lang="en-US" sz="1600" dirty="0"/>
              <a:t>$1.7 Mil X (1/Lift)</a:t>
            </a:r>
          </a:p>
          <a:p>
            <a:r>
              <a:rPr lang="en-US" sz="1600" dirty="0"/>
              <a:t>$1.7 Mil X (1/5.1)=$294k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$1.7 Mil-$294k=$1.4 Mil/year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36D12-4F2D-4F8D-B35C-0498232BE2B3}"/>
              </a:ext>
            </a:extLst>
          </p:cNvPr>
          <p:cNvSpPr txBox="1"/>
          <p:nvPr/>
        </p:nvSpPr>
        <p:spPr>
          <a:xfrm>
            <a:off x="2038522" y="3630761"/>
            <a:ext cx="56982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Business Case Justifies Going Forward With the Project to Capture the Opportunity if it Can Be Accomplished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Project Management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Understanding Variable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Scoring the Model To Prioritize Spending on High Probability Potential Customers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Deploying a Scoring Engine So Multiple Users Can Use the Approach in Day-to-Day Operations </a:t>
            </a:r>
          </a:p>
        </p:txBody>
      </p:sp>
    </p:spTree>
    <p:extLst>
      <p:ext uri="{BB962C8B-B14F-4D97-AF65-F5344CB8AC3E}">
        <p14:creationId xmlns:p14="http://schemas.microsoft.com/office/powerpoint/2010/main" val="4109071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131AC-3EE6-45E4-8BA7-5566006AA552}"/>
              </a:ext>
            </a:extLst>
          </p:cNvPr>
          <p:cNvSpPr/>
          <p:nvPr/>
        </p:nvSpPr>
        <p:spPr>
          <a:xfrm>
            <a:off x="179512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82D3B-9EB9-4723-A7E5-6DBAF4E401F9}"/>
              </a:ext>
            </a:extLst>
          </p:cNvPr>
          <p:cNvSpPr/>
          <p:nvPr/>
        </p:nvSpPr>
        <p:spPr>
          <a:xfrm>
            <a:off x="2267744" y="1931353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51205-CB70-48B6-86B3-5D4F30AAD1BA}"/>
              </a:ext>
            </a:extLst>
          </p:cNvPr>
          <p:cNvSpPr/>
          <p:nvPr/>
        </p:nvSpPr>
        <p:spPr>
          <a:xfrm>
            <a:off x="4147968" y="1916832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9D3F8-73AF-41E5-9778-2781F6B88EB6}"/>
              </a:ext>
            </a:extLst>
          </p:cNvPr>
          <p:cNvSpPr/>
          <p:nvPr/>
        </p:nvSpPr>
        <p:spPr>
          <a:xfrm>
            <a:off x="6074199" y="1916831"/>
            <a:ext cx="2753166" cy="1391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CAEC-0ED1-479A-A9B2-A3F0957D9638}"/>
              </a:ext>
            </a:extLst>
          </p:cNvPr>
          <p:cNvSpPr txBox="1"/>
          <p:nvPr/>
        </p:nvSpPr>
        <p:spPr>
          <a:xfrm>
            <a:off x="956191" y="129480"/>
            <a:ext cx="6840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Bank Marketing Example                            What is the Value at Stake?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6C085-4731-4815-AC0D-F12555B53CB9}"/>
              </a:ext>
            </a:extLst>
          </p:cNvPr>
          <p:cNvSpPr txBox="1"/>
          <p:nvPr/>
        </p:nvSpPr>
        <p:spPr>
          <a:xfrm>
            <a:off x="163920" y="2003478"/>
            <a:ext cx="145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45,211 possible customers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4BBF86-9AF0-49F6-9AC3-CFAAEEA1DC03}"/>
              </a:ext>
            </a:extLst>
          </p:cNvPr>
          <p:cNvSpPr/>
          <p:nvPr/>
        </p:nvSpPr>
        <p:spPr>
          <a:xfrm>
            <a:off x="1680435" y="2276872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04EEF-51F8-430F-AB0A-F1389C8069B5}"/>
              </a:ext>
            </a:extLst>
          </p:cNvPr>
          <p:cNvSpPr txBox="1"/>
          <p:nvPr/>
        </p:nvSpPr>
        <p:spPr>
          <a:xfrm>
            <a:off x="2267744" y="1916832"/>
            <a:ext cx="1480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-$1,804 average balance</a:t>
            </a:r>
          </a:p>
          <a:p>
            <a:r>
              <a:rPr lang="en-US" sz="1400" dirty="0"/>
              <a:t>-11.7% Conversion Rate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BD748D-8D0A-4F6A-AC5E-5A2A79C44490}"/>
              </a:ext>
            </a:extLst>
          </p:cNvPr>
          <p:cNvSpPr/>
          <p:nvPr/>
        </p:nvSpPr>
        <p:spPr>
          <a:xfrm>
            <a:off x="3718329" y="2291393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1A5CD-8975-4167-A52A-3D3D0533E84C}"/>
              </a:ext>
            </a:extLst>
          </p:cNvPr>
          <p:cNvSpPr txBox="1"/>
          <p:nvPr/>
        </p:nvSpPr>
        <p:spPr>
          <a:xfrm>
            <a:off x="4147968" y="1860896"/>
            <a:ext cx="14906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Marketing Cost=$40 per household to all 40k per 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37C77-604D-4452-9F02-8B334FC096CE}"/>
              </a:ext>
            </a:extLst>
          </p:cNvPr>
          <p:cNvSpPr txBox="1"/>
          <p:nvPr/>
        </p:nvSpPr>
        <p:spPr>
          <a:xfrm>
            <a:off x="4144974" y="1136215"/>
            <a:ext cx="4996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Indicates an opportunity for 10,000 total customers</a:t>
            </a:r>
          </a:p>
          <a:p>
            <a:r>
              <a:rPr lang="en-US" sz="1400" dirty="0"/>
              <a:t>$8.5 Mil remaining total opportunity</a:t>
            </a:r>
          </a:p>
          <a:p>
            <a:r>
              <a:rPr lang="en-US" sz="1400" dirty="0"/>
              <a:t>$1.7 Mil Per Year over five years</a:t>
            </a:r>
          </a:p>
          <a:p>
            <a:endParaRPr lang="en-US" sz="1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52449D-0236-408E-BFFB-869CA2F3D244}"/>
              </a:ext>
            </a:extLst>
          </p:cNvPr>
          <p:cNvSpPr/>
          <p:nvPr/>
        </p:nvSpPr>
        <p:spPr>
          <a:xfrm>
            <a:off x="5605961" y="2267467"/>
            <a:ext cx="3580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9698B-B065-41BF-A960-CE90B107020F}"/>
              </a:ext>
            </a:extLst>
          </p:cNvPr>
          <p:cNvSpPr txBox="1"/>
          <p:nvPr/>
        </p:nvSpPr>
        <p:spPr>
          <a:xfrm>
            <a:off x="467544" y="5017635"/>
            <a:ext cx="368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A6ADC-5566-4DBB-9640-6A2D9FC281A4}"/>
              </a:ext>
            </a:extLst>
          </p:cNvPr>
          <p:cNvSpPr txBox="1"/>
          <p:nvPr/>
        </p:nvSpPr>
        <p:spPr>
          <a:xfrm>
            <a:off x="6120959" y="1882279"/>
            <a:ext cx="2706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Annual Opportunity Cost Due to Lack of Information =</a:t>
            </a:r>
          </a:p>
          <a:p>
            <a:r>
              <a:rPr lang="en-US" sz="1600" dirty="0"/>
              <a:t>$1.7 Mil X (1/Lift)</a:t>
            </a:r>
          </a:p>
          <a:p>
            <a:r>
              <a:rPr lang="en-US" sz="1600" dirty="0"/>
              <a:t>$1.7 Mil X (1/5.1)=$294k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$1.7 Mil-$294k=$1.4 Mil/year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6ACBE-00CF-41D5-A0C0-769E5E6549E1}"/>
              </a:ext>
            </a:extLst>
          </p:cNvPr>
          <p:cNvSpPr txBox="1"/>
          <p:nvPr/>
        </p:nvSpPr>
        <p:spPr>
          <a:xfrm>
            <a:off x="1292260" y="3921365"/>
            <a:ext cx="62706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in this case we write a report to provide guidance to management, and we may decide that the opportunity justifies going forward with the project.</a:t>
            </a:r>
          </a:p>
          <a:p>
            <a:endParaRPr lang="en-US" dirty="0"/>
          </a:p>
          <a:p>
            <a:r>
              <a:rPr lang="en-US" dirty="0"/>
              <a:t>This also becomes a framework for prioritization of projects throughout the enterprise and for the optimized allocation of resources.</a:t>
            </a:r>
          </a:p>
          <a:p>
            <a:endParaRPr lang="en-US" dirty="0"/>
          </a:p>
          <a:p>
            <a:r>
              <a:rPr lang="en-US" dirty="0"/>
              <a:t>Project Goal: How to Translate the Lift into Economic Value</a:t>
            </a:r>
          </a:p>
        </p:txBody>
      </p:sp>
    </p:spTree>
    <p:extLst>
      <p:ext uri="{BB962C8B-B14F-4D97-AF65-F5344CB8AC3E}">
        <p14:creationId xmlns:p14="http://schemas.microsoft.com/office/powerpoint/2010/main" val="23958509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95214D-E13C-4F06-B463-37D325B7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390525"/>
            <a:ext cx="7334250" cy="6076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966D8-D9C5-4E89-83A2-12535F48C32D}"/>
              </a:ext>
            </a:extLst>
          </p:cNvPr>
          <p:cNvSpPr txBox="1"/>
          <p:nvPr/>
        </p:nvSpPr>
        <p:spPr>
          <a:xfrm>
            <a:off x="107504" y="0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Provide a Project Management Structure</a:t>
            </a:r>
          </a:p>
        </p:txBody>
      </p:sp>
    </p:spTree>
    <p:extLst>
      <p:ext uri="{BB962C8B-B14F-4D97-AF65-F5344CB8AC3E}">
        <p14:creationId xmlns:p14="http://schemas.microsoft.com/office/powerpoint/2010/main" val="385936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02DECC-B1C4-4C7F-9AF4-296B24072E0B}"/>
              </a:ext>
            </a:extLst>
          </p:cNvPr>
          <p:cNvSpPr/>
          <p:nvPr/>
        </p:nvSpPr>
        <p:spPr>
          <a:xfrm>
            <a:off x="1232756" y="1905506"/>
            <a:ext cx="6678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106,202 deaths (CDC)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Non-farm payroll employment fell 20.5 million in April (</a:t>
            </a:r>
            <a:r>
              <a:rPr lang="en-US" sz="2400" dirty="0" err="1"/>
              <a:t>DoL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Unemployment rate rose to 14.7% (</a:t>
            </a:r>
            <a:r>
              <a:rPr lang="en-US" sz="2400" dirty="0" err="1"/>
              <a:t>DoL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 GDP growth Q1 2020 was -5% (BEA)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GDPNow</a:t>
            </a:r>
            <a:r>
              <a:rPr lang="en-US" sz="2400" dirty="0"/>
              <a:t> model (FRB Atlanta): real GDP growth (seasonally adjusted annual rate) Q2 of 2020 is </a:t>
            </a:r>
            <a:r>
              <a:rPr lang="en-US" sz="2400" b="1" dirty="0"/>
              <a:t>-52.8 percent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F8E6CF-E619-4BA7-8ED2-974740A03D6A}"/>
              </a:ext>
            </a:extLst>
          </p:cNvPr>
          <p:cNvSpPr txBox="1">
            <a:spLocks/>
          </p:cNvSpPr>
          <p:nvPr/>
        </p:nvSpPr>
        <p:spPr>
          <a:xfrm>
            <a:off x="-468560" y="260648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Human and Economic Impact of the Pandemic in the U.S.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3232D-9793-4C48-9534-293EBA57F8DF}"/>
              </a:ext>
            </a:extLst>
          </p:cNvPr>
          <p:cNvSpPr txBox="1"/>
          <p:nvPr/>
        </p:nvSpPr>
        <p:spPr>
          <a:xfrm>
            <a:off x="467544" y="5301208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Avoidance of This Cost Justifies Your Project</a:t>
            </a:r>
          </a:p>
        </p:txBody>
      </p:sp>
    </p:spTree>
    <p:extLst>
      <p:ext uri="{BB962C8B-B14F-4D97-AF65-F5344CB8AC3E}">
        <p14:creationId xmlns:p14="http://schemas.microsoft.com/office/powerpoint/2010/main" val="1873906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D5CE73-F53F-45C0-ABC4-F7965C69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616110"/>
            <a:ext cx="9036012" cy="569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728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CA4BF-58D9-4349-B4EC-F692B4C1D9D1}"/>
              </a:ext>
            </a:extLst>
          </p:cNvPr>
          <p:cNvSpPr txBox="1"/>
          <p:nvPr/>
        </p:nvSpPr>
        <p:spPr>
          <a:xfrm>
            <a:off x="1259632" y="1772816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9200139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AE004A-4B8E-499C-AC0A-E9CD0616BD6E}"/>
              </a:ext>
            </a:extLst>
          </p:cNvPr>
          <p:cNvSpPr txBox="1"/>
          <p:nvPr/>
        </p:nvSpPr>
        <p:spPr>
          <a:xfrm>
            <a:off x="886409" y="299820"/>
            <a:ext cx="6643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SPM for MAC Users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748C3-FD0C-4F3F-9655-B40874DB38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927" y="1007706"/>
            <a:ext cx="8640146" cy="48425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916AE7-8B1F-4B62-800F-5B5F11FEAE18}"/>
              </a:ext>
            </a:extLst>
          </p:cNvPr>
          <p:cNvSpPr/>
          <p:nvPr/>
        </p:nvSpPr>
        <p:spPr>
          <a:xfrm>
            <a:off x="886409" y="6152060"/>
            <a:ext cx="7464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https://info.salford-systems.com/january-tech-support-cases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B4BB7-1FD1-4766-9CF5-48EC55B4F19A}"/>
              </a:ext>
            </a:extLst>
          </p:cNvPr>
          <p:cNvSpPr txBox="1"/>
          <p:nvPr/>
        </p:nvSpPr>
        <p:spPr>
          <a:xfrm>
            <a:off x="971600" y="116632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Course Project Guidance Part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93389-36F8-48F7-872B-6C271EE3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5" y="1649576"/>
            <a:ext cx="8657070" cy="3558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CC7669-2125-4E55-BE6D-98162C2AD671}"/>
              </a:ext>
            </a:extLst>
          </p:cNvPr>
          <p:cNvSpPr txBox="1"/>
          <p:nvPr/>
        </p:nvSpPr>
        <p:spPr>
          <a:xfrm>
            <a:off x="755576" y="5589240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Seven Programs, and Three to Four Separate State Projects Per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 Different States Across Programs.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Student Manages a Specific State Covering all Counties in the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Objective: Development and Deployment of Data Science Deliverables.</a:t>
            </a:r>
          </a:p>
        </p:txBody>
      </p:sp>
    </p:spTree>
    <p:extLst>
      <p:ext uri="{BB962C8B-B14F-4D97-AF65-F5344CB8AC3E}">
        <p14:creationId xmlns:p14="http://schemas.microsoft.com/office/powerpoint/2010/main" val="38367380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a\AppData\Local\Temp\SNAGHTML5b02e238.PNG">
            <a:extLst>
              <a:ext uri="{FF2B5EF4-FFF2-40B4-BE49-F238E27FC236}">
                <a16:creationId xmlns:a16="http://schemas.microsoft.com/office/drawing/2014/main" id="{0A629458-366E-4D42-B2F4-DBBD0F45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21FEEA-2607-408C-B28E-00E5DD228A4B}"/>
              </a:ext>
            </a:extLst>
          </p:cNvPr>
          <p:cNvSpPr txBox="1"/>
          <p:nvPr/>
        </p:nvSpPr>
        <p:spPr>
          <a:xfrm>
            <a:off x="539552" y="5733256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Authors Gloss Over the Phases of Work and Only discuss the Data Science/Machine Learning Deliverables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In Practice Project success Requires More</a:t>
            </a:r>
          </a:p>
        </p:txBody>
      </p:sp>
    </p:spTree>
    <p:extLst>
      <p:ext uri="{BB962C8B-B14F-4D97-AF65-F5344CB8AC3E}">
        <p14:creationId xmlns:p14="http://schemas.microsoft.com/office/powerpoint/2010/main" val="314098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840F9-C0BB-48C0-8096-1D99F968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9144000" cy="4140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A0736-ABE7-48CC-8453-298AB27C9F67}"/>
              </a:ext>
            </a:extLst>
          </p:cNvPr>
          <p:cNvSpPr txBox="1"/>
          <p:nvPr/>
        </p:nvSpPr>
        <p:spPr>
          <a:xfrm>
            <a:off x="107504" y="188640"/>
            <a:ext cx="87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Bank Case Study and Dataset—Revenue Growth at an Affordable Cost is the 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D73D99-60BF-4956-922C-EBED5BC1D7A2}"/>
              </a:ext>
            </a:extLst>
          </p:cNvPr>
          <p:cNvSpPr txBox="1"/>
          <p:nvPr/>
        </p:nvSpPr>
        <p:spPr>
          <a:xfrm>
            <a:off x="395536" y="69269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Description: Assume that This Dataset Contains the Historical Results From a Marketing Campaigns To Obtain New Customers. Create a Marketing Campaign that Maximizes Effectiveness at Minimal Cost.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A6EA9-95C7-43FA-81BE-FDF0CBA4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9" y="1988840"/>
            <a:ext cx="7342857" cy="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3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20" y="920491"/>
            <a:ext cx="6702054" cy="3715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1866" y="809369"/>
            <a:ext cx="5220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Revised CRISP-DM Project Methodology with Deliverables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B4014-F895-479F-931F-6B1D838F3EEC}"/>
              </a:ext>
            </a:extLst>
          </p:cNvPr>
          <p:cNvSpPr txBox="1"/>
          <p:nvPr/>
        </p:nvSpPr>
        <p:spPr>
          <a:xfrm>
            <a:off x="1164034" y="4792965"/>
            <a:ext cx="22954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Project Charter, Value Map and Requirements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Baseline Project Schedule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Business Sign-off and Project Authorization. Scope Change Control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First Prototype Completed in Dev Environment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Weekly Risk Management Survey—VOT Begins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Issues and Gaps Documented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Phase Exit Review Completed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Weekly Status Begins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Community-Social Media Begins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C835D1-E5C3-4885-BF0A-39933B29182E}"/>
              </a:ext>
            </a:extLst>
          </p:cNvPr>
          <p:cNvSpPr/>
          <p:nvPr/>
        </p:nvSpPr>
        <p:spPr>
          <a:xfrm rot="5400000">
            <a:off x="2270513" y="3675031"/>
            <a:ext cx="124029" cy="211184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AEE896-FAC3-4673-ABFF-BA1B18BB9FD1}"/>
              </a:ext>
            </a:extLst>
          </p:cNvPr>
          <p:cNvSpPr/>
          <p:nvPr/>
        </p:nvSpPr>
        <p:spPr>
          <a:xfrm rot="5400000">
            <a:off x="4423663" y="3672141"/>
            <a:ext cx="210248" cy="21386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EED9259-9545-4341-A453-A7513C8FC25C}"/>
              </a:ext>
            </a:extLst>
          </p:cNvPr>
          <p:cNvSpPr/>
          <p:nvPr/>
        </p:nvSpPr>
        <p:spPr>
          <a:xfrm rot="5400000">
            <a:off x="6101795" y="4216149"/>
            <a:ext cx="182922" cy="10779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6C127-0E13-4BF7-9BFF-E8E28C7213C5}"/>
              </a:ext>
            </a:extLst>
          </p:cNvPr>
          <p:cNvSpPr txBox="1"/>
          <p:nvPr/>
        </p:nvSpPr>
        <p:spPr>
          <a:xfrm>
            <a:off x="3388448" y="4879184"/>
            <a:ext cx="280309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Second Prototype Completed in Dev Environment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Future State Process Developed with ETL Data Modeled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Future State Process Documented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 Schedule Updated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Issues and Defects Captured and Closed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Phase Exit Review Completed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Weekly VOT Continues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Weekly Status Continues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Community Social Media Continues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CA769D-6AB5-456A-B0D7-DB4E7A261FE3}"/>
              </a:ext>
            </a:extLst>
          </p:cNvPr>
          <p:cNvSpPr/>
          <p:nvPr/>
        </p:nvSpPr>
        <p:spPr>
          <a:xfrm rot="5400000">
            <a:off x="7236947" y="4216149"/>
            <a:ext cx="182922" cy="10779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DC5AF-9DD5-425E-8CD5-6266708041C3}"/>
              </a:ext>
            </a:extLst>
          </p:cNvPr>
          <p:cNvSpPr txBox="1"/>
          <p:nvPr/>
        </p:nvSpPr>
        <p:spPr>
          <a:xfrm>
            <a:off x="5657807" y="4843184"/>
            <a:ext cx="28030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Third Prototype Created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Test Scripts Created</a:t>
            </a:r>
          </a:p>
          <a:p>
            <a:pPr indent="128588"/>
            <a:r>
              <a:rPr lang="en-US" sz="750" dirty="0"/>
              <a:t> and Executed in QA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User Acceptance Testing</a:t>
            </a:r>
          </a:p>
          <a:p>
            <a:pPr marL="125016"/>
            <a:r>
              <a:rPr lang="en-US" sz="750" dirty="0"/>
              <a:t>Completed with full data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Training Scripts Created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User Training Delivered</a:t>
            </a:r>
          </a:p>
          <a:p>
            <a:pPr indent="125016">
              <a:buFont typeface="Arial" panose="020B0604020202020204" pitchFamily="34" charset="0"/>
              <a:buChar char="•"/>
            </a:pPr>
            <a:r>
              <a:rPr lang="en-US" sz="750" dirty="0"/>
              <a:t>Issues  and Defects Closed</a:t>
            </a:r>
          </a:p>
          <a:p>
            <a:pPr indent="125016">
              <a:buFont typeface="Arial" panose="020B0604020202020204" pitchFamily="34" charset="0"/>
              <a:buChar char="•"/>
            </a:pPr>
            <a:r>
              <a:rPr lang="en-US" sz="750" dirty="0"/>
              <a:t>Community Social Media</a:t>
            </a:r>
          </a:p>
          <a:p>
            <a:pPr indent="128588"/>
            <a:r>
              <a:rPr lang="en-US" sz="750" dirty="0"/>
              <a:t> Continues for 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EB8FB-14E7-4BF1-9CE8-26686F9A256A}"/>
              </a:ext>
            </a:extLst>
          </p:cNvPr>
          <p:cNvSpPr txBox="1"/>
          <p:nvPr/>
        </p:nvSpPr>
        <p:spPr>
          <a:xfrm>
            <a:off x="6853253" y="4815007"/>
            <a:ext cx="13371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Deploy Model to PRD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Load/Validate PRD Data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Go Live in PRD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Stabilization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System monitoring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Model Updates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Value Monitoring and </a:t>
            </a:r>
          </a:p>
          <a:p>
            <a:pPr indent="128588"/>
            <a:r>
              <a:rPr lang="en-US" sz="750" dirty="0"/>
              <a:t>Management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Community Social Media Continues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89B26-6637-4974-A648-52C9E7C2FDA8}"/>
              </a:ext>
            </a:extLst>
          </p:cNvPr>
          <p:cNvSpPr txBox="1"/>
          <p:nvPr/>
        </p:nvSpPr>
        <p:spPr>
          <a:xfrm>
            <a:off x="6789957" y="4122966"/>
            <a:ext cx="9591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Post Project Monitoring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CD7D4-C83F-460C-A7CC-997A75B3A094}"/>
              </a:ext>
            </a:extLst>
          </p:cNvPr>
          <p:cNvSpPr txBox="1"/>
          <p:nvPr/>
        </p:nvSpPr>
        <p:spPr>
          <a:xfrm>
            <a:off x="2613196" y="4065380"/>
            <a:ext cx="15505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Baseline Model</a:t>
            </a:r>
          </a:p>
          <a:p>
            <a:r>
              <a:rPr lang="en-US" sz="1350" dirty="0">
                <a:solidFill>
                  <a:srgbClr val="FF0000"/>
                </a:solidFill>
              </a:rPr>
              <a:t>#1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3130E8-D0E2-43F7-B4EC-B760128007C5}"/>
              </a:ext>
            </a:extLst>
          </p:cNvPr>
          <p:cNvCxnSpPr/>
          <p:nvPr/>
        </p:nvCxnSpPr>
        <p:spPr>
          <a:xfrm flipH="1">
            <a:off x="2186609" y="4407636"/>
            <a:ext cx="884583" cy="8082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B57130-5B44-4C2E-B6FE-27B25545A07A}"/>
              </a:ext>
            </a:extLst>
          </p:cNvPr>
          <p:cNvSpPr txBox="1"/>
          <p:nvPr/>
        </p:nvSpPr>
        <p:spPr>
          <a:xfrm>
            <a:off x="4582068" y="4054971"/>
            <a:ext cx="1550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Enhanced Model; Create and Deploy Workbooks</a:t>
            </a:r>
          </a:p>
          <a:p>
            <a:r>
              <a:rPr lang="en-US" sz="1350" dirty="0">
                <a:solidFill>
                  <a:srgbClr val="FF0000"/>
                </a:solidFill>
              </a:rPr>
              <a:t>#2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C75A90-E23E-406E-92FF-55D3134768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789994" y="4353621"/>
            <a:ext cx="822869" cy="525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CDFC5A-AAAC-4143-A76B-65021C92DAC5}"/>
              </a:ext>
            </a:extLst>
          </p:cNvPr>
          <p:cNvSpPr txBox="1"/>
          <p:nvPr/>
        </p:nvSpPr>
        <p:spPr>
          <a:xfrm>
            <a:off x="6153403" y="3941034"/>
            <a:ext cx="15505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Test Enhanced Model</a:t>
            </a:r>
          </a:p>
          <a:p>
            <a:r>
              <a:rPr lang="en-US" sz="1350" dirty="0">
                <a:solidFill>
                  <a:srgbClr val="FF0000"/>
                </a:solidFill>
              </a:rPr>
              <a:t>#3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09F55-D640-4D85-AB16-C0D2A6C9330C}"/>
              </a:ext>
            </a:extLst>
          </p:cNvPr>
          <p:cNvSpPr txBox="1"/>
          <p:nvPr/>
        </p:nvSpPr>
        <p:spPr>
          <a:xfrm>
            <a:off x="7540480" y="3881420"/>
            <a:ext cx="15505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Deploy To Production</a:t>
            </a:r>
          </a:p>
          <a:p>
            <a:r>
              <a:rPr lang="en-US" sz="1350" dirty="0">
                <a:solidFill>
                  <a:srgbClr val="FF0000"/>
                </a:solidFill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4234532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4043</TotalTime>
  <Words>2808</Words>
  <Application>Microsoft Office PowerPoint</Application>
  <PresentationFormat>On-screen Show (4:3)</PresentationFormat>
  <Paragraphs>506</Paragraphs>
  <Slides>81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Calibri Light</vt:lpstr>
      <vt:lpstr>Cambria</vt:lpstr>
      <vt:lpstr>Courier New</vt:lpstr>
      <vt:lpstr>Office Theme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Events in a Waterfall or Agile Project Life Cycle</vt:lpstr>
      <vt:lpstr>Examples of Events in PRIMMS</vt:lpstr>
      <vt:lpstr>Slip Chart</vt:lpstr>
      <vt:lpstr>Session 5: Quality Gates </vt:lpstr>
      <vt:lpstr>Quality Gate Drivers</vt:lpstr>
      <vt:lpstr>PRIMMS Three Level WBS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POC</dc:title>
  <dc:creator>ADMIN</dc:creator>
  <cp:lastModifiedBy>John Aaron</cp:lastModifiedBy>
  <cp:revision>205</cp:revision>
  <cp:lastPrinted>2018-06-01T18:50:11Z</cp:lastPrinted>
  <dcterms:created xsi:type="dcterms:W3CDTF">2017-12-26T02:45:12Z</dcterms:created>
  <dcterms:modified xsi:type="dcterms:W3CDTF">2020-06-11T12:49:32Z</dcterms:modified>
</cp:coreProperties>
</file>